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6" r:id="rId2"/>
    <p:sldId id="268" r:id="rId3"/>
    <p:sldId id="269" r:id="rId4"/>
    <p:sldId id="291" r:id="rId5"/>
    <p:sldId id="311" r:id="rId6"/>
    <p:sldId id="273" r:id="rId7"/>
    <p:sldId id="274" r:id="rId8"/>
    <p:sldId id="289" r:id="rId9"/>
    <p:sldId id="282" r:id="rId10"/>
    <p:sldId id="320" r:id="rId11"/>
    <p:sldId id="322" r:id="rId12"/>
    <p:sldId id="323" r:id="rId13"/>
    <p:sldId id="324" r:id="rId14"/>
    <p:sldId id="321" r:id="rId15"/>
    <p:sldId id="325" r:id="rId16"/>
    <p:sldId id="326" r:id="rId17"/>
    <p:sldId id="327" r:id="rId18"/>
    <p:sldId id="312" r:id="rId19"/>
    <p:sldId id="329" r:id="rId20"/>
    <p:sldId id="330" r:id="rId21"/>
    <p:sldId id="275" r:id="rId22"/>
    <p:sldId id="276" r:id="rId23"/>
    <p:sldId id="259" r:id="rId24"/>
    <p:sldId id="277" r:id="rId25"/>
    <p:sldId id="331" r:id="rId26"/>
    <p:sldId id="260" r:id="rId27"/>
    <p:sldId id="333" r:id="rId28"/>
    <p:sldId id="332" r:id="rId29"/>
    <p:sldId id="258" r:id="rId30"/>
    <p:sldId id="283" r:id="rId31"/>
    <p:sldId id="284" r:id="rId32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33CC"/>
    <a:srgbClr val="F1F3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54" d="100"/>
          <a:sy n="54" d="100"/>
        </p:scale>
        <p:origin x="78" y="3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31FC7-4B65-4BCF-A281-07839405B9C2}" type="datetimeFigureOut">
              <a:rPr lang="pt-BR" smtClean="0"/>
              <a:pPr/>
              <a:t>23/04/2024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C6662-5366-401F-B8F1-B5AE4C7A71E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9547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FBEEF-4668-4835-B89E-E8604A99141E}" type="datetimeFigureOut">
              <a:rPr lang="pt-BR" smtClean="0"/>
              <a:pPr/>
              <a:t>23/04/2024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E3401-5F57-4FEB-B863-27692255D3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133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3401-5F57-4FEB-B863-27692255D3D8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84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E3401-5F57-4FEB-B863-27692255D3D8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18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0079-6C6B-4580-9C3A-7343EE059E63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EB5-F939-4DC0-A242-577F9FEA34EE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8489-C4B0-4048-A8D2-0EE69A94BF28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1300-3EBE-4CE6-8891-04538E5180C1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0D60-7F1F-4FC2-91E3-D5638C3F9986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1F70-8F1A-4A19-B5B7-DF5327BA1CAC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43853-A03E-44F3-926E-26450F3160FA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824C3-9A19-46B3-97CB-6DA3FE35678B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176E-1776-445A-9EAA-D4A79FF0E791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CAC9-24F0-43C6-BAAC-A6DA83499F77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C99B-0C54-4743-BD05-80D821B427AF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86C2-0DC3-4699-A02D-823354924532}" type="datetime1">
              <a:rPr lang="pt-BR" smtClean="0"/>
              <a:pPr/>
              <a:t>23/04/2024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B2BD-BB66-479B-887A-E421181242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467B88-9FB5-84E2-B7E4-B9DC1B1C9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" y="5569904"/>
            <a:ext cx="962108" cy="9490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23CA94-685B-E89E-5FF1-1BE9F9CE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2" y="1844824"/>
            <a:ext cx="7469116" cy="27881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E677B2B-D6FE-F751-A1DE-2D18E098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520" y="5347426"/>
            <a:ext cx="1183029" cy="15019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4C1641A-E735-4F76-56DD-F236E6326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EB30D74-B395-65D8-4CB4-753C659B1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965" y="5569904"/>
            <a:ext cx="2629035" cy="11303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24B3A2E-DD6D-EBCB-B1A0-76A19A752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03" y="5569903"/>
            <a:ext cx="962108" cy="9490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F0E936C-41F9-31E3-2186-9F30CCB55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60647"/>
            <a:ext cx="1648051" cy="128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2662B23-4715-42A2-8644-12CD599AA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" t="20195" r="3932" b="18484"/>
          <a:stretch/>
        </p:blipFill>
        <p:spPr>
          <a:xfrm>
            <a:off x="0" y="1543877"/>
            <a:ext cx="12192000" cy="5314123"/>
          </a:xfrm>
          <a:prstGeom prst="rect">
            <a:avLst/>
          </a:prstGeom>
        </p:spPr>
      </p:pic>
      <p:pic>
        <p:nvPicPr>
          <p:cNvPr id="7" name="Picture 12" descr="Resultado de imagem para cruz vermelha">
            <a:extLst>
              <a:ext uri="{FF2B5EF4-FFF2-40B4-BE49-F238E27FC236}">
                <a16:creationId xmlns:a16="http://schemas.microsoft.com/office/drawing/2014/main" id="{8BBB3DAE-9242-F8D2-EB4E-2F084678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6028">
            <a:off x="6314483" y="4099251"/>
            <a:ext cx="203373" cy="203373"/>
          </a:xfrm>
          <a:prstGeom prst="rect">
            <a:avLst/>
          </a:prstGeom>
          <a:noFill/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DD3E111-A1EC-DC49-C45D-8CAED2AFD4F5}"/>
              </a:ext>
            </a:extLst>
          </p:cNvPr>
          <p:cNvSpPr/>
          <p:nvPr/>
        </p:nvSpPr>
        <p:spPr>
          <a:xfrm>
            <a:off x="5844996" y="3869808"/>
            <a:ext cx="97062" cy="2072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6715591-217B-5D73-DBCB-AA1516D76F57}"/>
              </a:ext>
            </a:extLst>
          </p:cNvPr>
          <p:cNvSpPr/>
          <p:nvPr/>
        </p:nvSpPr>
        <p:spPr>
          <a:xfrm>
            <a:off x="5854922" y="4085832"/>
            <a:ext cx="97062" cy="2072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36F630C-13FD-F193-96D9-FCE2C19C5279}"/>
              </a:ext>
            </a:extLst>
          </p:cNvPr>
          <p:cNvSpPr/>
          <p:nvPr/>
        </p:nvSpPr>
        <p:spPr>
          <a:xfrm>
            <a:off x="6096000" y="5661248"/>
            <a:ext cx="216024" cy="72008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Meio-quadro 15">
            <a:extLst>
              <a:ext uri="{FF2B5EF4-FFF2-40B4-BE49-F238E27FC236}">
                <a16:creationId xmlns:a16="http://schemas.microsoft.com/office/drawing/2014/main" id="{E3AC67E7-DEF0-98F2-C89A-5CA25282A066}"/>
              </a:ext>
            </a:extLst>
          </p:cNvPr>
          <p:cNvSpPr/>
          <p:nvPr/>
        </p:nvSpPr>
        <p:spPr>
          <a:xfrm>
            <a:off x="5960226" y="4653136"/>
            <a:ext cx="351798" cy="516971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Meio-quadro 16">
            <a:extLst>
              <a:ext uri="{FF2B5EF4-FFF2-40B4-BE49-F238E27FC236}">
                <a16:creationId xmlns:a16="http://schemas.microsoft.com/office/drawing/2014/main" id="{6D1BA3C6-6602-6CE8-3F58-66A16FCEC8DC}"/>
              </a:ext>
            </a:extLst>
          </p:cNvPr>
          <p:cNvSpPr/>
          <p:nvPr/>
        </p:nvSpPr>
        <p:spPr>
          <a:xfrm flipH="1">
            <a:off x="6168008" y="4653136"/>
            <a:ext cx="357537" cy="516971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B87BFEC-1BA1-E0A4-1EEA-0E9086F8C9B6}"/>
              </a:ext>
            </a:extLst>
          </p:cNvPr>
          <p:cNvSpPr/>
          <p:nvPr/>
        </p:nvSpPr>
        <p:spPr>
          <a:xfrm>
            <a:off x="5854922" y="4293096"/>
            <a:ext cx="97062" cy="2072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02823"/>
            <a:ext cx="767456" cy="75700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65D1C27-3904-3991-8EDA-392C091F2E1F}"/>
              </a:ext>
            </a:extLst>
          </p:cNvPr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</a:t>
            </a:r>
          </a:p>
        </p:txBody>
      </p:sp>
    </p:spTree>
    <p:extLst>
      <p:ext uri="{BB962C8B-B14F-4D97-AF65-F5344CB8AC3E}">
        <p14:creationId xmlns:p14="http://schemas.microsoft.com/office/powerpoint/2010/main" val="32281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02823"/>
            <a:ext cx="767456" cy="75700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65D1C27-3904-3991-8EDA-392C091F2E1F}"/>
              </a:ext>
            </a:extLst>
          </p:cNvPr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 1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FA3387-DD6B-B765-EE3C-4E3A3D308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30" t="20194" r="3931" b="10148"/>
          <a:stretch/>
        </p:blipFill>
        <p:spPr>
          <a:xfrm>
            <a:off x="116642" y="1543876"/>
            <a:ext cx="11958716" cy="5314123"/>
          </a:xfrm>
          <a:prstGeom prst="rect">
            <a:avLst/>
          </a:prstGeom>
        </p:spPr>
      </p:pic>
      <p:sp>
        <p:nvSpPr>
          <p:cNvPr id="9" name="Seta: para Cima 8">
            <a:extLst>
              <a:ext uri="{FF2B5EF4-FFF2-40B4-BE49-F238E27FC236}">
                <a16:creationId xmlns:a16="http://schemas.microsoft.com/office/drawing/2014/main" id="{FE194378-7F05-A6A6-7ED9-D8E738A2779D}"/>
              </a:ext>
            </a:extLst>
          </p:cNvPr>
          <p:cNvSpPr/>
          <p:nvPr/>
        </p:nvSpPr>
        <p:spPr>
          <a:xfrm rot="384664">
            <a:off x="5447928" y="4653136"/>
            <a:ext cx="288032" cy="1656184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186.800+ Natação Ilustração de stock, gráficos vetoriais e clipart  royalty-free - iStock">
            <a:extLst>
              <a:ext uri="{FF2B5EF4-FFF2-40B4-BE49-F238E27FC236}">
                <a16:creationId xmlns:a16="http://schemas.microsoft.com/office/drawing/2014/main" id="{BD0B7481-0906-388E-BDA5-44391CE10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t="25377" r="43" b="26777"/>
          <a:stretch/>
        </p:blipFill>
        <p:spPr bwMode="auto">
          <a:xfrm rot="427537">
            <a:off x="4115596" y="5282696"/>
            <a:ext cx="1282983" cy="875541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</p:pic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D0720FB9-B92A-C08D-4F73-73C06FD99969}"/>
              </a:ext>
            </a:extLst>
          </p:cNvPr>
          <p:cNvSpPr/>
          <p:nvPr/>
        </p:nvSpPr>
        <p:spPr>
          <a:xfrm>
            <a:off x="5791250" y="4716758"/>
            <a:ext cx="116730" cy="15240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27526CE1-C3B5-4FE5-242C-AC5BB6F32E1E}"/>
              </a:ext>
            </a:extLst>
          </p:cNvPr>
          <p:cNvSpPr/>
          <p:nvPr/>
        </p:nvSpPr>
        <p:spPr>
          <a:xfrm>
            <a:off x="5827525" y="4190557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D1187340-2C7E-F452-170A-9E4713460C20}"/>
              </a:ext>
            </a:extLst>
          </p:cNvPr>
          <p:cNvSpPr/>
          <p:nvPr/>
        </p:nvSpPr>
        <p:spPr>
          <a:xfrm>
            <a:off x="5791250" y="5149140"/>
            <a:ext cx="160734" cy="22407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8AEC43EE-3E6D-8BAC-F340-417768CB4C5E}"/>
              </a:ext>
            </a:extLst>
          </p:cNvPr>
          <p:cNvSpPr/>
          <p:nvPr/>
        </p:nvSpPr>
        <p:spPr>
          <a:xfrm>
            <a:off x="5747246" y="5675341"/>
            <a:ext cx="160734" cy="22407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44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02823"/>
            <a:ext cx="767456" cy="75700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65D1C27-3904-3991-8EDA-392C091F2E1F}"/>
              </a:ext>
            </a:extLst>
          </p:cNvPr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 1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FA3387-DD6B-B765-EE3C-4E3A3D308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30" t="20194" r="3931" b="10148"/>
          <a:stretch/>
        </p:blipFill>
        <p:spPr>
          <a:xfrm>
            <a:off x="116642" y="1543876"/>
            <a:ext cx="11958716" cy="5314123"/>
          </a:xfrm>
          <a:prstGeom prst="rect">
            <a:avLst/>
          </a:prstGeom>
        </p:spPr>
      </p:pic>
      <p:sp>
        <p:nvSpPr>
          <p:cNvPr id="9" name="Seta: para Cima 8">
            <a:extLst>
              <a:ext uri="{FF2B5EF4-FFF2-40B4-BE49-F238E27FC236}">
                <a16:creationId xmlns:a16="http://schemas.microsoft.com/office/drawing/2014/main" id="{FE194378-7F05-A6A6-7ED9-D8E738A2779D}"/>
              </a:ext>
            </a:extLst>
          </p:cNvPr>
          <p:cNvSpPr/>
          <p:nvPr/>
        </p:nvSpPr>
        <p:spPr>
          <a:xfrm rot="384664">
            <a:off x="5447928" y="4653136"/>
            <a:ext cx="288032" cy="1656184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186.800+ Natação Ilustração de stock, gráficos vetoriais e clipart  royalty-free - iStock">
            <a:extLst>
              <a:ext uri="{FF2B5EF4-FFF2-40B4-BE49-F238E27FC236}">
                <a16:creationId xmlns:a16="http://schemas.microsoft.com/office/drawing/2014/main" id="{BD0B7481-0906-388E-BDA5-44391CE10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t="25377" r="43" b="26777"/>
          <a:stretch/>
        </p:blipFill>
        <p:spPr bwMode="auto">
          <a:xfrm rot="427537">
            <a:off x="4115596" y="5282696"/>
            <a:ext cx="1282983" cy="875541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</p:pic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D0720FB9-B92A-C08D-4F73-73C06FD99969}"/>
              </a:ext>
            </a:extLst>
          </p:cNvPr>
          <p:cNvSpPr/>
          <p:nvPr/>
        </p:nvSpPr>
        <p:spPr>
          <a:xfrm>
            <a:off x="5791250" y="4716758"/>
            <a:ext cx="116730" cy="15240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27526CE1-C3B5-4FE5-242C-AC5BB6F32E1E}"/>
              </a:ext>
            </a:extLst>
          </p:cNvPr>
          <p:cNvSpPr/>
          <p:nvPr/>
        </p:nvSpPr>
        <p:spPr>
          <a:xfrm>
            <a:off x="5827525" y="4190557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D1187340-2C7E-F452-170A-9E4713460C20}"/>
              </a:ext>
            </a:extLst>
          </p:cNvPr>
          <p:cNvSpPr/>
          <p:nvPr/>
        </p:nvSpPr>
        <p:spPr>
          <a:xfrm>
            <a:off x="5791250" y="5149140"/>
            <a:ext cx="160734" cy="22407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8AEC43EE-3E6D-8BAC-F340-417768CB4C5E}"/>
              </a:ext>
            </a:extLst>
          </p:cNvPr>
          <p:cNvSpPr/>
          <p:nvPr/>
        </p:nvSpPr>
        <p:spPr>
          <a:xfrm>
            <a:off x="5747246" y="5675341"/>
            <a:ext cx="160734" cy="22407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Bike Silhouette Png - Bike Png - 1024x914 PNG Download - PNGkit">
            <a:extLst>
              <a:ext uri="{FF2B5EF4-FFF2-40B4-BE49-F238E27FC236}">
                <a16:creationId xmlns:a16="http://schemas.microsoft.com/office/drawing/2014/main" id="{534D29BE-2C35-E49F-9B6E-4561107FD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3" b="98314" l="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5812" flipH="1">
            <a:off x="5149245" y="2542398"/>
            <a:ext cx="597364" cy="35064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Seta: para Cima 2">
            <a:extLst>
              <a:ext uri="{FF2B5EF4-FFF2-40B4-BE49-F238E27FC236}">
                <a16:creationId xmlns:a16="http://schemas.microsoft.com/office/drawing/2014/main" id="{73176C17-240A-14C0-3505-24BE3CDE1D80}"/>
              </a:ext>
            </a:extLst>
          </p:cNvPr>
          <p:cNvSpPr/>
          <p:nvPr/>
        </p:nvSpPr>
        <p:spPr>
          <a:xfrm rot="670025">
            <a:off x="5759739" y="2376198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Meio-quadro 6">
            <a:extLst>
              <a:ext uri="{FF2B5EF4-FFF2-40B4-BE49-F238E27FC236}">
                <a16:creationId xmlns:a16="http://schemas.microsoft.com/office/drawing/2014/main" id="{5797BC5D-6CE0-3483-523A-366A962346BB}"/>
              </a:ext>
            </a:extLst>
          </p:cNvPr>
          <p:cNvSpPr/>
          <p:nvPr/>
        </p:nvSpPr>
        <p:spPr>
          <a:xfrm>
            <a:off x="5528178" y="3488093"/>
            <a:ext cx="351798" cy="516971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Meio-quadro 12">
            <a:extLst>
              <a:ext uri="{FF2B5EF4-FFF2-40B4-BE49-F238E27FC236}">
                <a16:creationId xmlns:a16="http://schemas.microsoft.com/office/drawing/2014/main" id="{AF053933-4D64-3238-C95B-A16984A3717D}"/>
              </a:ext>
            </a:extLst>
          </p:cNvPr>
          <p:cNvSpPr/>
          <p:nvPr/>
        </p:nvSpPr>
        <p:spPr>
          <a:xfrm flipH="1">
            <a:off x="5879976" y="3501008"/>
            <a:ext cx="357537" cy="516971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93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02823"/>
            <a:ext cx="767456" cy="75700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65D1C27-3904-3991-8EDA-392C091F2E1F}"/>
              </a:ext>
            </a:extLst>
          </p:cNvPr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 2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07A7072-1443-0C6B-344A-B83AF3161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8" t="20194" r="1772" b="17419"/>
          <a:stretch/>
        </p:blipFill>
        <p:spPr>
          <a:xfrm>
            <a:off x="50234" y="1699495"/>
            <a:ext cx="11859382" cy="5237240"/>
          </a:xfrm>
          <a:prstGeom prst="rect">
            <a:avLst/>
          </a:prstGeom>
        </p:spPr>
      </p:pic>
      <p:sp>
        <p:nvSpPr>
          <p:cNvPr id="16" name="Seta: para Cima 15">
            <a:extLst>
              <a:ext uri="{FF2B5EF4-FFF2-40B4-BE49-F238E27FC236}">
                <a16:creationId xmlns:a16="http://schemas.microsoft.com/office/drawing/2014/main" id="{A788C78F-0CE7-0916-BC56-E2402ACC0E87}"/>
              </a:ext>
            </a:extLst>
          </p:cNvPr>
          <p:cNvSpPr/>
          <p:nvPr/>
        </p:nvSpPr>
        <p:spPr>
          <a:xfrm>
            <a:off x="6672064" y="5237240"/>
            <a:ext cx="318828" cy="91137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Cima 17">
            <a:extLst>
              <a:ext uri="{FF2B5EF4-FFF2-40B4-BE49-F238E27FC236}">
                <a16:creationId xmlns:a16="http://schemas.microsoft.com/office/drawing/2014/main" id="{189134E4-4034-9FE1-C7C6-9B11B7048651}"/>
              </a:ext>
            </a:extLst>
          </p:cNvPr>
          <p:cNvSpPr/>
          <p:nvPr/>
        </p:nvSpPr>
        <p:spPr>
          <a:xfrm rot="10800000">
            <a:off x="6168008" y="4802341"/>
            <a:ext cx="318828" cy="91137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 descr="Bike Silhouette Png - Bike Png - 1024x914 PNG Download - PNGkit">
            <a:extLst>
              <a:ext uri="{FF2B5EF4-FFF2-40B4-BE49-F238E27FC236}">
                <a16:creationId xmlns:a16="http://schemas.microsoft.com/office/drawing/2014/main" id="{15E72CC5-5498-98C1-BB87-FE728DA5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3" b="98314" l="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877439" y="5642692"/>
            <a:ext cx="597364" cy="385101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2" name="Triângulo isósceles 21">
            <a:extLst>
              <a:ext uri="{FF2B5EF4-FFF2-40B4-BE49-F238E27FC236}">
                <a16:creationId xmlns:a16="http://schemas.microsoft.com/office/drawing/2014/main" id="{6E41A10C-D12B-8FA3-E909-3ECDEF0E4A53}"/>
              </a:ext>
            </a:extLst>
          </p:cNvPr>
          <p:cNvSpPr/>
          <p:nvPr/>
        </p:nvSpPr>
        <p:spPr>
          <a:xfrm>
            <a:off x="6168007" y="6616925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riângulo isósceles 22">
            <a:extLst>
              <a:ext uri="{FF2B5EF4-FFF2-40B4-BE49-F238E27FC236}">
                <a16:creationId xmlns:a16="http://schemas.microsoft.com/office/drawing/2014/main" id="{0C7AAC5F-7558-039B-082B-8731E17F82CA}"/>
              </a:ext>
            </a:extLst>
          </p:cNvPr>
          <p:cNvSpPr/>
          <p:nvPr/>
        </p:nvSpPr>
        <p:spPr>
          <a:xfrm>
            <a:off x="6055772" y="5991018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41805586-770E-F92F-3860-00E0E83112C2}"/>
              </a:ext>
            </a:extLst>
          </p:cNvPr>
          <p:cNvSpPr/>
          <p:nvPr/>
        </p:nvSpPr>
        <p:spPr>
          <a:xfrm>
            <a:off x="5859148" y="552988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riângulo isósceles 24">
            <a:extLst>
              <a:ext uri="{FF2B5EF4-FFF2-40B4-BE49-F238E27FC236}">
                <a16:creationId xmlns:a16="http://schemas.microsoft.com/office/drawing/2014/main" id="{62CFAB1D-A66A-1527-6689-4A4948D61F54}"/>
              </a:ext>
            </a:extLst>
          </p:cNvPr>
          <p:cNvSpPr/>
          <p:nvPr/>
        </p:nvSpPr>
        <p:spPr>
          <a:xfrm>
            <a:off x="5808827" y="508705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riângulo isósceles 25">
            <a:extLst>
              <a:ext uri="{FF2B5EF4-FFF2-40B4-BE49-F238E27FC236}">
                <a16:creationId xmlns:a16="http://schemas.microsoft.com/office/drawing/2014/main" id="{B9F3C69A-6399-53E5-D619-F2A0E081312F}"/>
              </a:ext>
            </a:extLst>
          </p:cNvPr>
          <p:cNvSpPr/>
          <p:nvPr/>
        </p:nvSpPr>
        <p:spPr>
          <a:xfrm>
            <a:off x="5817145" y="4638264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riângulo isósceles 26">
            <a:extLst>
              <a:ext uri="{FF2B5EF4-FFF2-40B4-BE49-F238E27FC236}">
                <a16:creationId xmlns:a16="http://schemas.microsoft.com/office/drawing/2014/main" id="{4532C684-5B80-0C94-22E2-9CC366B447E6}"/>
              </a:ext>
            </a:extLst>
          </p:cNvPr>
          <p:cNvSpPr/>
          <p:nvPr/>
        </p:nvSpPr>
        <p:spPr>
          <a:xfrm>
            <a:off x="5817145" y="4123027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riângulo isósceles 27">
            <a:extLst>
              <a:ext uri="{FF2B5EF4-FFF2-40B4-BE49-F238E27FC236}">
                <a16:creationId xmlns:a16="http://schemas.microsoft.com/office/drawing/2014/main" id="{C2E4595C-21C6-BF6F-2881-1E372B8E29AB}"/>
              </a:ext>
            </a:extLst>
          </p:cNvPr>
          <p:cNvSpPr/>
          <p:nvPr/>
        </p:nvSpPr>
        <p:spPr>
          <a:xfrm>
            <a:off x="5849054" y="3566620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Quadro 28">
            <a:extLst>
              <a:ext uri="{FF2B5EF4-FFF2-40B4-BE49-F238E27FC236}">
                <a16:creationId xmlns:a16="http://schemas.microsoft.com/office/drawing/2014/main" id="{0F934FA8-63EE-A651-0FB9-0A095825902F}"/>
              </a:ext>
            </a:extLst>
          </p:cNvPr>
          <p:cNvSpPr/>
          <p:nvPr/>
        </p:nvSpPr>
        <p:spPr>
          <a:xfrm>
            <a:off x="6378824" y="3905894"/>
            <a:ext cx="216024" cy="72008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Seta: Curva para Baixo 29">
            <a:extLst>
              <a:ext uri="{FF2B5EF4-FFF2-40B4-BE49-F238E27FC236}">
                <a16:creationId xmlns:a16="http://schemas.microsoft.com/office/drawing/2014/main" id="{F3BB95A6-6CCB-9B91-D322-AF471C4EA91A}"/>
              </a:ext>
            </a:extLst>
          </p:cNvPr>
          <p:cNvSpPr/>
          <p:nvPr/>
        </p:nvSpPr>
        <p:spPr>
          <a:xfrm flipH="1">
            <a:off x="5755618" y="3002684"/>
            <a:ext cx="985688" cy="360039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D249E4-8708-2DD4-DFAD-3CE045D5C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1" t="20195" r="21060" b="11131"/>
          <a:stretch/>
        </p:blipFill>
        <p:spPr>
          <a:xfrm>
            <a:off x="217416" y="1593700"/>
            <a:ext cx="11757167" cy="5264300"/>
          </a:xfrm>
          <a:prstGeom prst="rect">
            <a:avLst/>
          </a:prstGeom>
        </p:spPr>
      </p:pic>
      <p:sp>
        <p:nvSpPr>
          <p:cNvPr id="9" name="Quadro 8">
            <a:extLst>
              <a:ext uri="{FF2B5EF4-FFF2-40B4-BE49-F238E27FC236}">
                <a16:creationId xmlns:a16="http://schemas.microsoft.com/office/drawing/2014/main" id="{7F55D6F3-DE2E-F316-C197-489463A56DD3}"/>
              </a:ext>
            </a:extLst>
          </p:cNvPr>
          <p:cNvSpPr/>
          <p:nvPr/>
        </p:nvSpPr>
        <p:spPr>
          <a:xfrm>
            <a:off x="6180115" y="2996951"/>
            <a:ext cx="347933" cy="76984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Picture 2" descr="Free corrida 1196342 PNG with Transparent Background">
            <a:extLst>
              <a:ext uri="{FF2B5EF4-FFF2-40B4-BE49-F238E27FC236}">
                <a16:creationId xmlns:a16="http://schemas.microsoft.com/office/drawing/2014/main" id="{1770B8CF-4241-ADB1-F27D-428404C8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9937">
            <a:off x="5674892" y="3358465"/>
            <a:ext cx="446712" cy="473845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2400000" lon="0" rev="0"/>
            </a:camera>
            <a:lightRig rig="threePt" dir="t"/>
          </a:scene3d>
        </p:spPr>
      </p:pic>
      <p:pic>
        <p:nvPicPr>
          <p:cNvPr id="12" name="Picture 2" descr="Bike Silhouette Png - Bike Png - 1024x914 PNG Download - PNGkit">
            <a:extLst>
              <a:ext uri="{FF2B5EF4-FFF2-40B4-BE49-F238E27FC236}">
                <a16:creationId xmlns:a16="http://schemas.microsoft.com/office/drawing/2014/main" id="{79176718-8491-B5B5-AC81-2348A6876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3" b="98314" l="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1385" flipH="1" flipV="1">
            <a:off x="7773618" y="5143388"/>
            <a:ext cx="597364" cy="38403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1656666C-D0B2-D4A6-D67F-B1B308D9FFD5}"/>
              </a:ext>
            </a:extLst>
          </p:cNvPr>
          <p:cNvSpPr/>
          <p:nvPr/>
        </p:nvSpPr>
        <p:spPr>
          <a:xfrm rot="20866232">
            <a:off x="7555810" y="4960902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Cima 21">
            <a:extLst>
              <a:ext uri="{FF2B5EF4-FFF2-40B4-BE49-F238E27FC236}">
                <a16:creationId xmlns:a16="http://schemas.microsoft.com/office/drawing/2014/main" id="{C6B4C8A7-D921-08DA-8FFE-5ABC470C2869}"/>
              </a:ext>
            </a:extLst>
          </p:cNvPr>
          <p:cNvSpPr/>
          <p:nvPr/>
        </p:nvSpPr>
        <p:spPr>
          <a:xfrm>
            <a:off x="6702442" y="3133635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Curva para Baixo 22">
            <a:extLst>
              <a:ext uri="{FF2B5EF4-FFF2-40B4-BE49-F238E27FC236}">
                <a16:creationId xmlns:a16="http://schemas.microsoft.com/office/drawing/2014/main" id="{7FE35716-C767-773B-C790-F9260DA01E2B}"/>
              </a:ext>
            </a:extLst>
          </p:cNvPr>
          <p:cNvSpPr/>
          <p:nvPr/>
        </p:nvSpPr>
        <p:spPr>
          <a:xfrm flipH="1">
            <a:off x="5746846" y="2500228"/>
            <a:ext cx="985688" cy="360039"/>
          </a:xfrm>
          <a:prstGeom prst="curved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: para Cima 23">
            <a:extLst>
              <a:ext uri="{FF2B5EF4-FFF2-40B4-BE49-F238E27FC236}">
                <a16:creationId xmlns:a16="http://schemas.microsoft.com/office/drawing/2014/main" id="{D25ADA25-CD94-D11B-610A-7019F5AA04EF}"/>
              </a:ext>
            </a:extLst>
          </p:cNvPr>
          <p:cNvSpPr/>
          <p:nvPr/>
        </p:nvSpPr>
        <p:spPr>
          <a:xfrm rot="802055" flipV="1">
            <a:off x="5585368" y="2941591"/>
            <a:ext cx="241283" cy="489562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Cima 24">
            <a:extLst>
              <a:ext uri="{FF2B5EF4-FFF2-40B4-BE49-F238E27FC236}">
                <a16:creationId xmlns:a16="http://schemas.microsoft.com/office/drawing/2014/main" id="{28E436AD-604A-DEBD-E4DA-AC996DB14807}"/>
              </a:ext>
            </a:extLst>
          </p:cNvPr>
          <p:cNvSpPr/>
          <p:nvPr/>
        </p:nvSpPr>
        <p:spPr>
          <a:xfrm rot="802055" flipV="1">
            <a:off x="5429245" y="3522269"/>
            <a:ext cx="241283" cy="48956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Cima 25">
            <a:extLst>
              <a:ext uri="{FF2B5EF4-FFF2-40B4-BE49-F238E27FC236}">
                <a16:creationId xmlns:a16="http://schemas.microsoft.com/office/drawing/2014/main" id="{36FDE9D5-B8E2-DAB7-0DEB-BC0CC149C912}"/>
              </a:ext>
            </a:extLst>
          </p:cNvPr>
          <p:cNvSpPr/>
          <p:nvPr/>
        </p:nvSpPr>
        <p:spPr>
          <a:xfrm rot="20398903" flipV="1">
            <a:off x="5562187" y="4180213"/>
            <a:ext cx="241283" cy="48956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Cima 26">
            <a:extLst>
              <a:ext uri="{FF2B5EF4-FFF2-40B4-BE49-F238E27FC236}">
                <a16:creationId xmlns:a16="http://schemas.microsoft.com/office/drawing/2014/main" id="{B135F50F-DC88-B057-D8A8-FF1A2A4D5AA8}"/>
              </a:ext>
            </a:extLst>
          </p:cNvPr>
          <p:cNvSpPr/>
          <p:nvPr/>
        </p:nvSpPr>
        <p:spPr>
          <a:xfrm rot="21254532" flipV="1">
            <a:off x="5759909" y="4962761"/>
            <a:ext cx="241283" cy="48956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Cima 27">
            <a:extLst>
              <a:ext uri="{FF2B5EF4-FFF2-40B4-BE49-F238E27FC236}">
                <a16:creationId xmlns:a16="http://schemas.microsoft.com/office/drawing/2014/main" id="{81487DC0-801A-BB49-591D-AB2F2CD80486}"/>
              </a:ext>
            </a:extLst>
          </p:cNvPr>
          <p:cNvSpPr/>
          <p:nvPr/>
        </p:nvSpPr>
        <p:spPr>
          <a:xfrm rot="21103150">
            <a:off x="7801019" y="6391647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Cima 28">
            <a:extLst>
              <a:ext uri="{FF2B5EF4-FFF2-40B4-BE49-F238E27FC236}">
                <a16:creationId xmlns:a16="http://schemas.microsoft.com/office/drawing/2014/main" id="{F0AFC43C-9FAE-4401-B6BB-61415E126E52}"/>
              </a:ext>
            </a:extLst>
          </p:cNvPr>
          <p:cNvSpPr/>
          <p:nvPr/>
        </p:nvSpPr>
        <p:spPr>
          <a:xfrm rot="21078249">
            <a:off x="7719656" y="5678566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Cima 29">
            <a:extLst>
              <a:ext uri="{FF2B5EF4-FFF2-40B4-BE49-F238E27FC236}">
                <a16:creationId xmlns:a16="http://schemas.microsoft.com/office/drawing/2014/main" id="{9DA831FA-8A0B-799C-42ED-E9C7C2D1682A}"/>
              </a:ext>
            </a:extLst>
          </p:cNvPr>
          <p:cNvSpPr/>
          <p:nvPr/>
        </p:nvSpPr>
        <p:spPr>
          <a:xfrm rot="20056677">
            <a:off x="7283952" y="4392428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Cima 30">
            <a:extLst>
              <a:ext uri="{FF2B5EF4-FFF2-40B4-BE49-F238E27FC236}">
                <a16:creationId xmlns:a16="http://schemas.microsoft.com/office/drawing/2014/main" id="{663A2840-B703-F873-8FA6-02AFF5F1086C}"/>
              </a:ext>
            </a:extLst>
          </p:cNvPr>
          <p:cNvSpPr/>
          <p:nvPr/>
        </p:nvSpPr>
        <p:spPr>
          <a:xfrm rot="20056677">
            <a:off x="6984395" y="3853757"/>
            <a:ext cx="216024" cy="44671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61" y="5999914"/>
            <a:ext cx="767456" cy="757009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0EE932-CF44-8912-0F08-B622225C7164}"/>
              </a:ext>
            </a:extLst>
          </p:cNvPr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 3</a:t>
            </a:r>
          </a:p>
        </p:txBody>
      </p:sp>
      <p:sp>
        <p:nvSpPr>
          <p:cNvPr id="34" name="Triângulo isósceles 33">
            <a:extLst>
              <a:ext uri="{FF2B5EF4-FFF2-40B4-BE49-F238E27FC236}">
                <a16:creationId xmlns:a16="http://schemas.microsoft.com/office/drawing/2014/main" id="{A27A6B28-61E2-23DB-C504-93035140F763}"/>
              </a:ext>
            </a:extLst>
          </p:cNvPr>
          <p:cNvSpPr/>
          <p:nvPr/>
        </p:nvSpPr>
        <p:spPr>
          <a:xfrm>
            <a:off x="6012821" y="2829923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Triângulo isósceles 34">
            <a:extLst>
              <a:ext uri="{FF2B5EF4-FFF2-40B4-BE49-F238E27FC236}">
                <a16:creationId xmlns:a16="http://schemas.microsoft.com/office/drawing/2014/main" id="{1F826955-3DDC-AE37-0A6C-507DB4A423D0}"/>
              </a:ext>
            </a:extLst>
          </p:cNvPr>
          <p:cNvSpPr/>
          <p:nvPr/>
        </p:nvSpPr>
        <p:spPr>
          <a:xfrm>
            <a:off x="6239690" y="2714249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riângulo isósceles 35">
            <a:extLst>
              <a:ext uri="{FF2B5EF4-FFF2-40B4-BE49-F238E27FC236}">
                <a16:creationId xmlns:a16="http://schemas.microsoft.com/office/drawing/2014/main" id="{C71565A1-5AE0-8F9F-06F3-FC845F76396B}"/>
              </a:ext>
            </a:extLst>
          </p:cNvPr>
          <p:cNvSpPr/>
          <p:nvPr/>
        </p:nvSpPr>
        <p:spPr>
          <a:xfrm>
            <a:off x="6545892" y="2777423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riângulo isósceles 36">
            <a:extLst>
              <a:ext uri="{FF2B5EF4-FFF2-40B4-BE49-F238E27FC236}">
                <a16:creationId xmlns:a16="http://schemas.microsoft.com/office/drawing/2014/main" id="{0AB9D349-2786-A25C-DDD7-CF3C2CDC48D1}"/>
              </a:ext>
            </a:extLst>
          </p:cNvPr>
          <p:cNvSpPr/>
          <p:nvPr/>
        </p:nvSpPr>
        <p:spPr>
          <a:xfrm>
            <a:off x="5901072" y="3167604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riângulo isósceles 37">
            <a:extLst>
              <a:ext uri="{FF2B5EF4-FFF2-40B4-BE49-F238E27FC236}">
                <a16:creationId xmlns:a16="http://schemas.microsoft.com/office/drawing/2014/main" id="{1AB2126C-56D0-779F-5223-0B65E45FA02E}"/>
              </a:ext>
            </a:extLst>
          </p:cNvPr>
          <p:cNvSpPr/>
          <p:nvPr/>
        </p:nvSpPr>
        <p:spPr>
          <a:xfrm>
            <a:off x="5833710" y="391443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riângulo isósceles 38">
            <a:extLst>
              <a:ext uri="{FF2B5EF4-FFF2-40B4-BE49-F238E27FC236}">
                <a16:creationId xmlns:a16="http://schemas.microsoft.com/office/drawing/2014/main" id="{380606A2-7E40-B3F7-0480-19F6CC70EF3F}"/>
              </a:ext>
            </a:extLst>
          </p:cNvPr>
          <p:cNvSpPr/>
          <p:nvPr/>
        </p:nvSpPr>
        <p:spPr>
          <a:xfrm>
            <a:off x="5897582" y="419899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Triângulo isósceles 39">
            <a:extLst>
              <a:ext uri="{FF2B5EF4-FFF2-40B4-BE49-F238E27FC236}">
                <a16:creationId xmlns:a16="http://schemas.microsoft.com/office/drawing/2014/main" id="{16924C6E-8B71-0B5C-BD5E-D2253972D7C7}"/>
              </a:ext>
            </a:extLst>
          </p:cNvPr>
          <p:cNvSpPr/>
          <p:nvPr/>
        </p:nvSpPr>
        <p:spPr>
          <a:xfrm>
            <a:off x="6018768" y="4644773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riângulo isósceles 40">
            <a:extLst>
              <a:ext uri="{FF2B5EF4-FFF2-40B4-BE49-F238E27FC236}">
                <a16:creationId xmlns:a16="http://schemas.microsoft.com/office/drawing/2014/main" id="{EF60F75A-F87D-1911-5223-DD8AB9F4A368}"/>
              </a:ext>
            </a:extLst>
          </p:cNvPr>
          <p:cNvSpPr/>
          <p:nvPr/>
        </p:nvSpPr>
        <p:spPr>
          <a:xfrm>
            <a:off x="6269442" y="500601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riângulo isósceles 41">
            <a:extLst>
              <a:ext uri="{FF2B5EF4-FFF2-40B4-BE49-F238E27FC236}">
                <a16:creationId xmlns:a16="http://schemas.microsoft.com/office/drawing/2014/main" id="{0D0D1ECF-4940-197A-E959-FAC64417932A}"/>
              </a:ext>
            </a:extLst>
          </p:cNvPr>
          <p:cNvSpPr/>
          <p:nvPr/>
        </p:nvSpPr>
        <p:spPr>
          <a:xfrm>
            <a:off x="6447593" y="5435586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Triângulo isósceles 42">
            <a:extLst>
              <a:ext uri="{FF2B5EF4-FFF2-40B4-BE49-F238E27FC236}">
                <a16:creationId xmlns:a16="http://schemas.microsoft.com/office/drawing/2014/main" id="{8645E863-D71C-8DE1-9795-E299DE3CC77B}"/>
              </a:ext>
            </a:extLst>
          </p:cNvPr>
          <p:cNvSpPr/>
          <p:nvPr/>
        </p:nvSpPr>
        <p:spPr>
          <a:xfrm>
            <a:off x="6621987" y="6173030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208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61" y="5999914"/>
            <a:ext cx="767456" cy="757009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0EE932-CF44-8912-0F08-B622225C7164}"/>
              </a:ext>
            </a:extLst>
          </p:cNvPr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 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64FE50-99F1-9423-ECE8-07D5C2894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91" t="20194" r="1771" b="17462"/>
          <a:stretch/>
        </p:blipFill>
        <p:spPr>
          <a:xfrm>
            <a:off x="116642" y="1563302"/>
            <a:ext cx="11859382" cy="5294698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AA6AB60E-BA5C-E241-62D8-5E5780F02C62}"/>
              </a:ext>
            </a:extLst>
          </p:cNvPr>
          <p:cNvCxnSpPr>
            <a:cxnSpLocks/>
          </p:cNvCxnSpPr>
          <p:nvPr/>
        </p:nvCxnSpPr>
        <p:spPr>
          <a:xfrm flipH="1" flipV="1">
            <a:off x="5375920" y="1700808"/>
            <a:ext cx="216024" cy="345638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92DF1DD-2A63-1624-70B0-6C051A3E8ECD}"/>
              </a:ext>
            </a:extLst>
          </p:cNvPr>
          <p:cNvCxnSpPr>
            <a:cxnSpLocks/>
          </p:cNvCxnSpPr>
          <p:nvPr/>
        </p:nvCxnSpPr>
        <p:spPr>
          <a:xfrm>
            <a:off x="5231904" y="1700808"/>
            <a:ext cx="0" cy="3816424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o 32">
            <a:extLst>
              <a:ext uri="{FF2B5EF4-FFF2-40B4-BE49-F238E27FC236}">
                <a16:creationId xmlns:a16="http://schemas.microsoft.com/office/drawing/2014/main" id="{1D90D3CD-FF1C-6CAB-FC5D-27C04334536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87787" y="3104963"/>
            <a:ext cx="4176465" cy="1368151"/>
          </a:xfrm>
          <a:prstGeom prst="curvedConnector3">
            <a:avLst>
              <a:gd name="adj1" fmla="val 70868"/>
            </a:avLst>
          </a:prstGeom>
          <a:ln w="76200">
            <a:solidFill>
              <a:srgbClr val="FFFF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ta: Curva para Baixo 50">
            <a:extLst>
              <a:ext uri="{FF2B5EF4-FFF2-40B4-BE49-F238E27FC236}">
                <a16:creationId xmlns:a16="http://schemas.microsoft.com/office/drawing/2014/main" id="{8001BF35-E5AA-9BDD-B416-FC787D6A2BF6}"/>
              </a:ext>
            </a:extLst>
          </p:cNvPr>
          <p:cNvSpPr/>
          <p:nvPr/>
        </p:nvSpPr>
        <p:spPr>
          <a:xfrm flipV="1">
            <a:off x="5231904" y="6035117"/>
            <a:ext cx="1728191" cy="63458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61" y="5999914"/>
            <a:ext cx="767456" cy="757009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0EE932-CF44-8912-0F08-B622225C7164}"/>
              </a:ext>
            </a:extLst>
          </p:cNvPr>
          <p:cNvSpPr txBox="1"/>
          <p:nvPr/>
        </p:nvSpPr>
        <p:spPr>
          <a:xfrm>
            <a:off x="2603612" y="69418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SAÍDA DA </a:t>
            </a:r>
          </a:p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5A3FA3F-5C4D-A732-FE7D-6364F7CC0E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94" b="18485"/>
          <a:stretch/>
        </p:blipFill>
        <p:spPr>
          <a:xfrm>
            <a:off x="0" y="1462826"/>
            <a:ext cx="12192000" cy="5472057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BFD28C7E-E085-7F5B-B4EF-FCF2527C4E92}"/>
              </a:ext>
            </a:extLst>
          </p:cNvPr>
          <p:cNvSpPr/>
          <p:nvPr/>
        </p:nvSpPr>
        <p:spPr>
          <a:xfrm>
            <a:off x="5951984" y="5999914"/>
            <a:ext cx="767456" cy="7570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5E7104A-F65E-0F97-EBD4-BEB074A65B79}"/>
              </a:ext>
            </a:extLst>
          </p:cNvPr>
          <p:cNvSpPr txBox="1"/>
          <p:nvPr/>
        </p:nvSpPr>
        <p:spPr>
          <a:xfrm>
            <a:off x="5324234" y="5517232"/>
            <a:ext cx="2067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TRANSIÇÃO</a:t>
            </a:r>
          </a:p>
        </p:txBody>
      </p: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A55EDE8D-D560-BAB9-37E0-E08EE741A7C0}"/>
              </a:ext>
            </a:extLst>
          </p:cNvPr>
          <p:cNvCxnSpPr>
            <a:cxnSpLocks/>
          </p:cNvCxnSpPr>
          <p:nvPr/>
        </p:nvCxnSpPr>
        <p:spPr>
          <a:xfrm flipH="1" flipV="1">
            <a:off x="6540364" y="2950355"/>
            <a:ext cx="119384" cy="2520280"/>
          </a:xfrm>
          <a:prstGeom prst="straightConnector1">
            <a:avLst/>
          </a:prstGeom>
          <a:ln w="76200">
            <a:solidFill>
              <a:srgbClr val="F1F309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2FA64202-D321-0575-18EC-A7DD061AB110}"/>
              </a:ext>
            </a:extLst>
          </p:cNvPr>
          <p:cNvCxnSpPr>
            <a:cxnSpLocks/>
          </p:cNvCxnSpPr>
          <p:nvPr/>
        </p:nvCxnSpPr>
        <p:spPr>
          <a:xfrm flipV="1">
            <a:off x="6600056" y="2747361"/>
            <a:ext cx="4397705" cy="172708"/>
          </a:xfrm>
          <a:prstGeom prst="straightConnector1">
            <a:avLst/>
          </a:prstGeom>
          <a:ln w="76200">
            <a:solidFill>
              <a:srgbClr val="F1F309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3EDFB39F-B05E-F62D-7D0E-21E465FF009E}"/>
              </a:ext>
            </a:extLst>
          </p:cNvPr>
          <p:cNvCxnSpPr>
            <a:cxnSpLocks/>
          </p:cNvCxnSpPr>
          <p:nvPr/>
        </p:nvCxnSpPr>
        <p:spPr>
          <a:xfrm flipH="1" flipV="1">
            <a:off x="6298497" y="3003798"/>
            <a:ext cx="119384" cy="2520280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3CCCAF38-CAB9-9A66-5D4F-F2101DF3B92A}"/>
              </a:ext>
            </a:extLst>
          </p:cNvPr>
          <p:cNvCxnSpPr>
            <a:cxnSpLocks/>
          </p:cNvCxnSpPr>
          <p:nvPr/>
        </p:nvCxnSpPr>
        <p:spPr>
          <a:xfrm flipV="1">
            <a:off x="6298497" y="2569401"/>
            <a:ext cx="5198103" cy="215566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36F27C59-5419-619A-3E8C-CA072CA1D209}"/>
              </a:ext>
            </a:extLst>
          </p:cNvPr>
          <p:cNvCxnSpPr>
            <a:cxnSpLocks/>
          </p:cNvCxnSpPr>
          <p:nvPr/>
        </p:nvCxnSpPr>
        <p:spPr>
          <a:xfrm flipH="1">
            <a:off x="335360" y="2292494"/>
            <a:ext cx="11429857" cy="17796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40E8D95A-7C1F-E4C6-9811-D1458B1E243A}"/>
              </a:ext>
            </a:extLst>
          </p:cNvPr>
          <p:cNvCxnSpPr>
            <a:cxnSpLocks/>
          </p:cNvCxnSpPr>
          <p:nvPr/>
        </p:nvCxnSpPr>
        <p:spPr>
          <a:xfrm>
            <a:off x="116642" y="2784967"/>
            <a:ext cx="5403294" cy="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1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61" y="5999914"/>
            <a:ext cx="767456" cy="757009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0EE932-CF44-8912-0F08-B622225C7164}"/>
              </a:ext>
            </a:extLst>
          </p:cNvPr>
          <p:cNvSpPr txBox="1"/>
          <p:nvPr/>
        </p:nvSpPr>
        <p:spPr>
          <a:xfrm>
            <a:off x="2603612" y="-18256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FLUXO</a:t>
            </a:r>
          </a:p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CICLISMO-CORRIDA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406B36-6830-876C-3AA3-0DA24378D1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94" b="19536"/>
          <a:stretch/>
        </p:blipFill>
        <p:spPr>
          <a:xfrm>
            <a:off x="83244" y="1385943"/>
            <a:ext cx="12192000" cy="5472057"/>
          </a:xfrm>
          <a:prstGeom prst="rect">
            <a:avLst/>
          </a:prstGeom>
        </p:spPr>
      </p:pic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58C00D06-9F7B-4146-9A11-592925D124B3}"/>
              </a:ext>
            </a:extLst>
          </p:cNvPr>
          <p:cNvSpPr/>
          <p:nvPr/>
        </p:nvSpPr>
        <p:spPr>
          <a:xfrm>
            <a:off x="6827356" y="4437112"/>
            <a:ext cx="45719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BDE0F0D4-E620-A17D-D462-90C27E1A5CBA}"/>
              </a:ext>
            </a:extLst>
          </p:cNvPr>
          <p:cNvSpPr/>
          <p:nvPr/>
        </p:nvSpPr>
        <p:spPr>
          <a:xfrm>
            <a:off x="6456040" y="3731557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F36789F2-28A0-B13E-E930-11D5562E7856}"/>
              </a:ext>
            </a:extLst>
          </p:cNvPr>
          <p:cNvSpPr/>
          <p:nvPr/>
        </p:nvSpPr>
        <p:spPr>
          <a:xfrm>
            <a:off x="6591609" y="3151448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28D1BBFC-CCB7-0674-8C7E-C11253BC32BF}"/>
              </a:ext>
            </a:extLst>
          </p:cNvPr>
          <p:cNvSpPr/>
          <p:nvPr/>
        </p:nvSpPr>
        <p:spPr>
          <a:xfrm>
            <a:off x="6600056" y="268923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riângulo isósceles 13">
            <a:extLst>
              <a:ext uri="{FF2B5EF4-FFF2-40B4-BE49-F238E27FC236}">
                <a16:creationId xmlns:a16="http://schemas.microsoft.com/office/drawing/2014/main" id="{F2EDDF80-64DD-11E5-7C5C-B78F21C32B77}"/>
              </a:ext>
            </a:extLst>
          </p:cNvPr>
          <p:cNvSpPr/>
          <p:nvPr/>
        </p:nvSpPr>
        <p:spPr>
          <a:xfrm>
            <a:off x="6519601" y="2287571"/>
            <a:ext cx="80455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isósceles 14">
            <a:extLst>
              <a:ext uri="{FF2B5EF4-FFF2-40B4-BE49-F238E27FC236}">
                <a16:creationId xmlns:a16="http://schemas.microsoft.com/office/drawing/2014/main" id="{0A9C4ABF-ABBD-A97B-825B-FC4FD6F9F872}"/>
              </a:ext>
            </a:extLst>
          </p:cNvPr>
          <p:cNvSpPr/>
          <p:nvPr/>
        </p:nvSpPr>
        <p:spPr>
          <a:xfrm>
            <a:off x="6914377" y="3979064"/>
            <a:ext cx="45719" cy="14290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isósceles 15">
            <a:extLst>
              <a:ext uri="{FF2B5EF4-FFF2-40B4-BE49-F238E27FC236}">
                <a16:creationId xmlns:a16="http://schemas.microsoft.com/office/drawing/2014/main" id="{1B2A7498-A2B6-1071-898B-2BC9A82409A0}"/>
              </a:ext>
            </a:extLst>
          </p:cNvPr>
          <p:cNvSpPr/>
          <p:nvPr/>
        </p:nvSpPr>
        <p:spPr>
          <a:xfrm>
            <a:off x="6914377" y="3548068"/>
            <a:ext cx="45719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8665C53A-18B1-DB73-D89B-F3A750A22F8A}"/>
              </a:ext>
            </a:extLst>
          </p:cNvPr>
          <p:cNvSpPr/>
          <p:nvPr/>
        </p:nvSpPr>
        <p:spPr>
          <a:xfrm>
            <a:off x="6914377" y="3117072"/>
            <a:ext cx="45719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CF93910C-0DA2-1FD1-10F6-AE4ED90B5EC9}"/>
              </a:ext>
            </a:extLst>
          </p:cNvPr>
          <p:cNvSpPr/>
          <p:nvPr/>
        </p:nvSpPr>
        <p:spPr>
          <a:xfrm>
            <a:off x="6888088" y="2832138"/>
            <a:ext cx="45719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89BDA7E6-E329-B592-99E1-23F2965DB8B4}"/>
              </a:ext>
            </a:extLst>
          </p:cNvPr>
          <p:cNvSpPr/>
          <p:nvPr/>
        </p:nvSpPr>
        <p:spPr>
          <a:xfrm>
            <a:off x="7032104" y="4591225"/>
            <a:ext cx="45719" cy="14290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3306B015-44E5-312E-B347-0DE568622A12}"/>
              </a:ext>
            </a:extLst>
          </p:cNvPr>
          <p:cNvSpPr/>
          <p:nvPr/>
        </p:nvSpPr>
        <p:spPr>
          <a:xfrm>
            <a:off x="6576934" y="3257550"/>
            <a:ext cx="481091" cy="1629904"/>
          </a:xfrm>
          <a:custGeom>
            <a:avLst/>
            <a:gdLst>
              <a:gd name="connsiteX0" fmla="*/ 481091 w 481091"/>
              <a:gd name="connsiteY0" fmla="*/ 1585913 h 1629904"/>
              <a:gd name="connsiteX1" fmla="*/ 9604 w 481091"/>
              <a:gd name="connsiteY1" fmla="*/ 1428750 h 1629904"/>
              <a:gd name="connsiteX2" fmla="*/ 209629 w 481091"/>
              <a:gd name="connsiteY2" fmla="*/ 0 h 162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091" h="1629904">
                <a:moveTo>
                  <a:pt x="481091" y="1585913"/>
                </a:moveTo>
                <a:cubicBezTo>
                  <a:pt x="267969" y="1639491"/>
                  <a:pt x="54848" y="1693069"/>
                  <a:pt x="9604" y="1428750"/>
                </a:cubicBezTo>
                <a:cubicBezTo>
                  <a:pt x="-35640" y="1164431"/>
                  <a:pt x="86994" y="582215"/>
                  <a:pt x="209629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B5F41AE7-ACE5-FCA7-EBF0-11A7E362FD17}"/>
              </a:ext>
            </a:extLst>
          </p:cNvPr>
          <p:cNvSpPr/>
          <p:nvPr/>
        </p:nvSpPr>
        <p:spPr>
          <a:xfrm>
            <a:off x="7086600" y="3099259"/>
            <a:ext cx="671513" cy="1629904"/>
          </a:xfrm>
          <a:custGeom>
            <a:avLst/>
            <a:gdLst>
              <a:gd name="connsiteX0" fmla="*/ 671513 w 671513"/>
              <a:gd name="connsiteY0" fmla="*/ 1214438 h 1214438"/>
              <a:gd name="connsiteX1" fmla="*/ 185738 w 671513"/>
              <a:gd name="connsiteY1" fmla="*/ 1100138 h 1214438"/>
              <a:gd name="connsiteX2" fmla="*/ 0 w 671513"/>
              <a:gd name="connsiteY2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513" h="1214438">
                <a:moveTo>
                  <a:pt x="671513" y="1214438"/>
                </a:moveTo>
                <a:lnTo>
                  <a:pt x="185738" y="1100138"/>
                </a:lnTo>
                <a:cubicBezTo>
                  <a:pt x="73819" y="897732"/>
                  <a:pt x="36909" y="448866"/>
                  <a:pt x="0" y="0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dash"/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E4F019E5-88B3-9A8E-7E72-672898F804F8}"/>
              </a:ext>
            </a:extLst>
          </p:cNvPr>
          <p:cNvSpPr/>
          <p:nvPr/>
        </p:nvSpPr>
        <p:spPr>
          <a:xfrm>
            <a:off x="5800725" y="2286000"/>
            <a:ext cx="771566" cy="4314825"/>
          </a:xfrm>
          <a:custGeom>
            <a:avLst/>
            <a:gdLst>
              <a:gd name="connsiteX0" fmla="*/ 571500 w 771566"/>
              <a:gd name="connsiteY0" fmla="*/ 0 h 4314825"/>
              <a:gd name="connsiteX1" fmla="*/ 771525 w 771566"/>
              <a:gd name="connsiteY1" fmla="*/ 600075 h 4314825"/>
              <a:gd name="connsiteX2" fmla="*/ 557213 w 771566"/>
              <a:gd name="connsiteY2" fmla="*/ 1385888 h 4314825"/>
              <a:gd name="connsiteX3" fmla="*/ 400050 w 771566"/>
              <a:gd name="connsiteY3" fmla="*/ 2386013 h 4314825"/>
              <a:gd name="connsiteX4" fmla="*/ 0 w 771566"/>
              <a:gd name="connsiteY4" fmla="*/ 4314825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66" h="4314825">
                <a:moveTo>
                  <a:pt x="571500" y="0"/>
                </a:moveTo>
                <a:cubicBezTo>
                  <a:pt x="672703" y="184547"/>
                  <a:pt x="773906" y="369094"/>
                  <a:pt x="771525" y="600075"/>
                </a:cubicBezTo>
                <a:cubicBezTo>
                  <a:pt x="769144" y="831056"/>
                  <a:pt x="619125" y="1088232"/>
                  <a:pt x="557213" y="1385888"/>
                </a:cubicBezTo>
                <a:cubicBezTo>
                  <a:pt x="495301" y="1683544"/>
                  <a:pt x="492919" y="1897857"/>
                  <a:pt x="400050" y="2386013"/>
                </a:cubicBezTo>
                <a:cubicBezTo>
                  <a:pt x="307181" y="2874169"/>
                  <a:pt x="153590" y="3594497"/>
                  <a:pt x="0" y="4314825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32BE3153-F135-2B4B-475A-6874FF26C4AE}"/>
              </a:ext>
            </a:extLst>
          </p:cNvPr>
          <p:cNvSpPr/>
          <p:nvPr/>
        </p:nvSpPr>
        <p:spPr>
          <a:xfrm>
            <a:off x="6384032" y="5784237"/>
            <a:ext cx="121492" cy="1101147"/>
          </a:xfrm>
          <a:custGeom>
            <a:avLst/>
            <a:gdLst>
              <a:gd name="connsiteX0" fmla="*/ 0 w 121492"/>
              <a:gd name="connsiteY0" fmla="*/ 1101147 h 1101147"/>
              <a:gd name="connsiteX1" fmla="*/ 114300 w 121492"/>
              <a:gd name="connsiteY1" fmla="*/ 101022 h 1101147"/>
              <a:gd name="connsiteX2" fmla="*/ 100013 w 121492"/>
              <a:gd name="connsiteY2" fmla="*/ 86734 h 110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92" h="1101147">
                <a:moveTo>
                  <a:pt x="0" y="1101147"/>
                </a:moveTo>
                <a:cubicBezTo>
                  <a:pt x="48815" y="685619"/>
                  <a:pt x="97631" y="270091"/>
                  <a:pt x="114300" y="101022"/>
                </a:cubicBezTo>
                <a:cubicBezTo>
                  <a:pt x="130969" y="-68047"/>
                  <a:pt x="115491" y="9343"/>
                  <a:pt x="100013" y="8673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623BA3EC-24E8-6189-B2BA-BE1BCBA545B2}"/>
              </a:ext>
            </a:extLst>
          </p:cNvPr>
          <p:cNvSpPr/>
          <p:nvPr/>
        </p:nvSpPr>
        <p:spPr>
          <a:xfrm>
            <a:off x="6456040" y="5105307"/>
            <a:ext cx="121492" cy="1101147"/>
          </a:xfrm>
          <a:custGeom>
            <a:avLst/>
            <a:gdLst>
              <a:gd name="connsiteX0" fmla="*/ 0 w 121492"/>
              <a:gd name="connsiteY0" fmla="*/ 1101147 h 1101147"/>
              <a:gd name="connsiteX1" fmla="*/ 114300 w 121492"/>
              <a:gd name="connsiteY1" fmla="*/ 101022 h 1101147"/>
              <a:gd name="connsiteX2" fmla="*/ 100013 w 121492"/>
              <a:gd name="connsiteY2" fmla="*/ 86734 h 110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92" h="1101147">
                <a:moveTo>
                  <a:pt x="0" y="1101147"/>
                </a:moveTo>
                <a:cubicBezTo>
                  <a:pt x="48815" y="685619"/>
                  <a:pt x="97631" y="270091"/>
                  <a:pt x="114300" y="101022"/>
                </a:cubicBezTo>
                <a:cubicBezTo>
                  <a:pt x="130969" y="-68047"/>
                  <a:pt x="115491" y="9343"/>
                  <a:pt x="100013" y="86734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4D4FF7B1-523D-77D4-CC3E-5CC537FB3EF1}"/>
              </a:ext>
            </a:extLst>
          </p:cNvPr>
          <p:cNvSpPr/>
          <p:nvPr/>
        </p:nvSpPr>
        <p:spPr>
          <a:xfrm>
            <a:off x="6472238" y="4929188"/>
            <a:ext cx="842962" cy="1214437"/>
          </a:xfrm>
          <a:custGeom>
            <a:avLst/>
            <a:gdLst>
              <a:gd name="connsiteX0" fmla="*/ 0 w 842962"/>
              <a:gd name="connsiteY0" fmla="*/ 1214437 h 1214437"/>
              <a:gd name="connsiteX1" fmla="*/ 228600 w 842962"/>
              <a:gd name="connsiteY1" fmla="*/ 442912 h 1214437"/>
              <a:gd name="connsiteX2" fmla="*/ 842962 w 842962"/>
              <a:gd name="connsiteY2" fmla="*/ 0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962" h="1214437">
                <a:moveTo>
                  <a:pt x="0" y="1214437"/>
                </a:moveTo>
                <a:cubicBezTo>
                  <a:pt x="44053" y="929877"/>
                  <a:pt x="88106" y="645318"/>
                  <a:pt x="228600" y="442912"/>
                </a:cubicBezTo>
                <a:cubicBezTo>
                  <a:pt x="369094" y="240506"/>
                  <a:pt x="606028" y="120253"/>
                  <a:pt x="842962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0F132FBF-7B5E-5F6B-6DCF-E4C183A34171}"/>
              </a:ext>
            </a:extLst>
          </p:cNvPr>
          <p:cNvSpPr/>
          <p:nvPr/>
        </p:nvSpPr>
        <p:spPr>
          <a:xfrm>
            <a:off x="7529513" y="4957763"/>
            <a:ext cx="4486275" cy="571500"/>
          </a:xfrm>
          <a:custGeom>
            <a:avLst/>
            <a:gdLst>
              <a:gd name="connsiteX0" fmla="*/ 0 w 4486275"/>
              <a:gd name="connsiteY0" fmla="*/ 0 h 571500"/>
              <a:gd name="connsiteX1" fmla="*/ 585787 w 4486275"/>
              <a:gd name="connsiteY1" fmla="*/ 14287 h 571500"/>
              <a:gd name="connsiteX2" fmla="*/ 1414462 w 4486275"/>
              <a:gd name="connsiteY2" fmla="*/ 157162 h 571500"/>
              <a:gd name="connsiteX3" fmla="*/ 2185987 w 4486275"/>
              <a:gd name="connsiteY3" fmla="*/ 271462 h 571500"/>
              <a:gd name="connsiteX4" fmla="*/ 3371850 w 4486275"/>
              <a:gd name="connsiteY4" fmla="*/ 414337 h 571500"/>
              <a:gd name="connsiteX5" fmla="*/ 4171950 w 4486275"/>
              <a:gd name="connsiteY5" fmla="*/ 542925 h 571500"/>
              <a:gd name="connsiteX6" fmla="*/ 4457700 w 4486275"/>
              <a:gd name="connsiteY6" fmla="*/ 557212 h 571500"/>
              <a:gd name="connsiteX7" fmla="*/ 4457700 w 4486275"/>
              <a:gd name="connsiteY7" fmla="*/ 557212 h 571500"/>
              <a:gd name="connsiteX8" fmla="*/ 4486275 w 4486275"/>
              <a:gd name="connsiteY8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6275" h="571500">
                <a:moveTo>
                  <a:pt x="0" y="0"/>
                </a:moveTo>
                <a:lnTo>
                  <a:pt x="585787" y="14287"/>
                </a:lnTo>
                <a:cubicBezTo>
                  <a:pt x="821531" y="40481"/>
                  <a:pt x="1147762" y="114300"/>
                  <a:pt x="1414462" y="157162"/>
                </a:cubicBezTo>
                <a:cubicBezTo>
                  <a:pt x="1681162" y="200024"/>
                  <a:pt x="1859756" y="228600"/>
                  <a:pt x="2185987" y="271462"/>
                </a:cubicBezTo>
                <a:cubicBezTo>
                  <a:pt x="2512218" y="314325"/>
                  <a:pt x="3040856" y="369093"/>
                  <a:pt x="3371850" y="414337"/>
                </a:cubicBezTo>
                <a:cubicBezTo>
                  <a:pt x="3702844" y="459581"/>
                  <a:pt x="3990975" y="519113"/>
                  <a:pt x="4171950" y="542925"/>
                </a:cubicBezTo>
                <a:cubicBezTo>
                  <a:pt x="4352925" y="566738"/>
                  <a:pt x="4457700" y="557212"/>
                  <a:pt x="4457700" y="557212"/>
                </a:cubicBezTo>
                <a:lnTo>
                  <a:pt x="4457700" y="557212"/>
                </a:lnTo>
                <a:lnTo>
                  <a:pt x="4486275" y="571500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9A5D3114-BC62-F7D5-48E9-F56937D73737}"/>
              </a:ext>
            </a:extLst>
          </p:cNvPr>
          <p:cNvSpPr/>
          <p:nvPr/>
        </p:nvSpPr>
        <p:spPr>
          <a:xfrm>
            <a:off x="7358063" y="4859436"/>
            <a:ext cx="4657725" cy="585788"/>
          </a:xfrm>
          <a:custGeom>
            <a:avLst/>
            <a:gdLst>
              <a:gd name="connsiteX0" fmla="*/ 4657725 w 4657725"/>
              <a:gd name="connsiteY0" fmla="*/ 585788 h 585788"/>
              <a:gd name="connsiteX1" fmla="*/ 3800475 w 4657725"/>
              <a:gd name="connsiteY1" fmla="*/ 485775 h 585788"/>
              <a:gd name="connsiteX2" fmla="*/ 2686050 w 4657725"/>
              <a:gd name="connsiteY2" fmla="*/ 328613 h 585788"/>
              <a:gd name="connsiteX3" fmla="*/ 1143000 w 4657725"/>
              <a:gd name="connsiteY3" fmla="*/ 85725 h 585788"/>
              <a:gd name="connsiteX4" fmla="*/ 514350 w 4657725"/>
              <a:gd name="connsiteY4" fmla="*/ 57150 h 585788"/>
              <a:gd name="connsiteX5" fmla="*/ 0 w 4657725"/>
              <a:gd name="connsiteY5" fmla="*/ 0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725" h="585788">
                <a:moveTo>
                  <a:pt x="4657725" y="585788"/>
                </a:moveTo>
                <a:lnTo>
                  <a:pt x="3800475" y="485775"/>
                </a:lnTo>
                <a:cubicBezTo>
                  <a:pt x="3471862" y="442912"/>
                  <a:pt x="2686050" y="328613"/>
                  <a:pt x="2686050" y="328613"/>
                </a:cubicBezTo>
                <a:lnTo>
                  <a:pt x="1143000" y="85725"/>
                </a:lnTo>
                <a:cubicBezTo>
                  <a:pt x="781050" y="40481"/>
                  <a:pt x="704850" y="71437"/>
                  <a:pt x="514350" y="57150"/>
                </a:cubicBezTo>
                <a:cubicBezTo>
                  <a:pt x="323850" y="42863"/>
                  <a:pt x="161925" y="21431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6C466582-7AA3-855B-5E38-BF8D43A40980}"/>
              </a:ext>
            </a:extLst>
          </p:cNvPr>
          <p:cNvSpPr/>
          <p:nvPr/>
        </p:nvSpPr>
        <p:spPr>
          <a:xfrm>
            <a:off x="7900988" y="4743450"/>
            <a:ext cx="4071937" cy="518474"/>
          </a:xfrm>
          <a:custGeom>
            <a:avLst/>
            <a:gdLst>
              <a:gd name="connsiteX0" fmla="*/ 0 w 4071937"/>
              <a:gd name="connsiteY0" fmla="*/ 0 h 518474"/>
              <a:gd name="connsiteX1" fmla="*/ 871537 w 4071937"/>
              <a:gd name="connsiteY1" fmla="*/ 128588 h 518474"/>
              <a:gd name="connsiteX2" fmla="*/ 2143125 w 4071937"/>
              <a:gd name="connsiteY2" fmla="*/ 300038 h 518474"/>
              <a:gd name="connsiteX3" fmla="*/ 3171825 w 4071937"/>
              <a:gd name="connsiteY3" fmla="*/ 471488 h 518474"/>
              <a:gd name="connsiteX4" fmla="*/ 3743325 w 4071937"/>
              <a:gd name="connsiteY4" fmla="*/ 514350 h 518474"/>
              <a:gd name="connsiteX5" fmla="*/ 4071937 w 4071937"/>
              <a:gd name="connsiteY5" fmla="*/ 514350 h 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937" h="518474">
                <a:moveTo>
                  <a:pt x="0" y="0"/>
                </a:moveTo>
                <a:lnTo>
                  <a:pt x="871537" y="128588"/>
                </a:lnTo>
                <a:lnTo>
                  <a:pt x="2143125" y="300038"/>
                </a:lnTo>
                <a:cubicBezTo>
                  <a:pt x="2526506" y="357188"/>
                  <a:pt x="2905125" y="435769"/>
                  <a:pt x="3171825" y="471488"/>
                </a:cubicBezTo>
                <a:cubicBezTo>
                  <a:pt x="3438525" y="507207"/>
                  <a:pt x="3593306" y="507206"/>
                  <a:pt x="3743325" y="514350"/>
                </a:cubicBezTo>
                <a:cubicBezTo>
                  <a:pt x="3893344" y="521494"/>
                  <a:pt x="3982640" y="517922"/>
                  <a:pt x="4071937" y="514350"/>
                </a:cubicBezTo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22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7E2DD-9FBE-FCDA-911A-CEC9D467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92" y="274638"/>
            <a:ext cx="7196853" cy="114300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rial Rounded MT Bold" panose="020F0704030504030204" pitchFamily="34" charset="0"/>
              </a:rPr>
              <a:t>Divisão da </a:t>
            </a:r>
            <a:r>
              <a:rPr lang="pt-BR" sz="4000" dirty="0" err="1">
                <a:latin typeface="Arial Rounded MT Bold" panose="020F0704030504030204" pitchFamily="34" charset="0"/>
              </a:rPr>
              <a:t>Av</a:t>
            </a:r>
            <a:r>
              <a:rPr lang="pt-BR" sz="4000" dirty="0">
                <a:latin typeface="Arial Rounded MT Bold" panose="020F0704030504030204" pitchFamily="34" charset="0"/>
              </a:rPr>
              <a:t> Dunas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032638B-13C0-2DC0-6D7A-A7EDCF6A8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2017"/>
            <a:ext cx="12191999" cy="5357902"/>
          </a:xfrm>
          <a:noFill/>
          <a:ln>
            <a:noFill/>
          </a:ln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E8E8B1-A68B-1D9D-907A-BEA9DD77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B2BD-BB66-479B-887A-E4211812422C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DE380F8E-300F-1F21-E5F7-4379274A6804}"/>
              </a:ext>
            </a:extLst>
          </p:cNvPr>
          <p:cNvSpPr/>
          <p:nvPr/>
        </p:nvSpPr>
        <p:spPr>
          <a:xfrm>
            <a:off x="6914730" y="4365104"/>
            <a:ext cx="166611" cy="15121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riângulo isósceles 13">
            <a:extLst>
              <a:ext uri="{FF2B5EF4-FFF2-40B4-BE49-F238E27FC236}">
                <a16:creationId xmlns:a16="http://schemas.microsoft.com/office/drawing/2014/main" id="{93367467-05C4-D8A8-471A-51E23D17EE58}"/>
              </a:ext>
            </a:extLst>
          </p:cNvPr>
          <p:cNvSpPr/>
          <p:nvPr/>
        </p:nvSpPr>
        <p:spPr>
          <a:xfrm>
            <a:off x="7127538" y="4526683"/>
            <a:ext cx="192598" cy="19846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isósceles 14">
            <a:extLst>
              <a:ext uri="{FF2B5EF4-FFF2-40B4-BE49-F238E27FC236}">
                <a16:creationId xmlns:a16="http://schemas.microsoft.com/office/drawing/2014/main" id="{C4B00A25-AE10-37DE-69EB-05006EC0A56F}"/>
              </a:ext>
            </a:extLst>
          </p:cNvPr>
          <p:cNvSpPr/>
          <p:nvPr/>
        </p:nvSpPr>
        <p:spPr>
          <a:xfrm>
            <a:off x="7434064" y="4797152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BDC28F82-1721-756B-9AF6-A796CFEE5275}"/>
              </a:ext>
            </a:extLst>
          </p:cNvPr>
          <p:cNvSpPr/>
          <p:nvPr/>
        </p:nvSpPr>
        <p:spPr>
          <a:xfrm>
            <a:off x="7990270" y="5229200"/>
            <a:ext cx="337978" cy="4065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658636C7-A23A-02F1-5C75-5E916CE1108A}"/>
              </a:ext>
            </a:extLst>
          </p:cNvPr>
          <p:cNvSpPr/>
          <p:nvPr/>
        </p:nvSpPr>
        <p:spPr>
          <a:xfrm>
            <a:off x="9063107" y="5661248"/>
            <a:ext cx="489277" cy="69815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Triângulo isósceles 20">
            <a:extLst>
              <a:ext uri="{FF2B5EF4-FFF2-40B4-BE49-F238E27FC236}">
                <a16:creationId xmlns:a16="http://schemas.microsoft.com/office/drawing/2014/main" id="{3E486AB9-A267-56C0-B6B4-90745BC03EDD}"/>
              </a:ext>
            </a:extLst>
          </p:cNvPr>
          <p:cNvSpPr/>
          <p:nvPr/>
        </p:nvSpPr>
        <p:spPr>
          <a:xfrm>
            <a:off x="5754238" y="4309864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riângulo isósceles 21">
            <a:extLst>
              <a:ext uri="{FF2B5EF4-FFF2-40B4-BE49-F238E27FC236}">
                <a16:creationId xmlns:a16="http://schemas.microsoft.com/office/drawing/2014/main" id="{A76A9747-1C6D-7612-CEC1-B35E642B8636}"/>
              </a:ext>
            </a:extLst>
          </p:cNvPr>
          <p:cNvSpPr/>
          <p:nvPr/>
        </p:nvSpPr>
        <p:spPr>
          <a:xfrm>
            <a:off x="5671042" y="4555638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riângulo isósceles 22">
            <a:extLst>
              <a:ext uri="{FF2B5EF4-FFF2-40B4-BE49-F238E27FC236}">
                <a16:creationId xmlns:a16="http://schemas.microsoft.com/office/drawing/2014/main" id="{94DAF4C3-D4D2-79BE-00E8-98C787EFCE44}"/>
              </a:ext>
            </a:extLst>
          </p:cNvPr>
          <p:cNvSpPr/>
          <p:nvPr/>
        </p:nvSpPr>
        <p:spPr>
          <a:xfrm>
            <a:off x="5616893" y="4810119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9D77D6AF-2190-E998-1E4A-EAB6DE10DA29}"/>
              </a:ext>
            </a:extLst>
          </p:cNvPr>
          <p:cNvSpPr/>
          <p:nvPr/>
        </p:nvSpPr>
        <p:spPr>
          <a:xfrm>
            <a:off x="5472877" y="5046712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riângulo isósceles 24">
            <a:extLst>
              <a:ext uri="{FF2B5EF4-FFF2-40B4-BE49-F238E27FC236}">
                <a16:creationId xmlns:a16="http://schemas.microsoft.com/office/drawing/2014/main" id="{DF8AE240-6E27-0A39-39AD-335CF2DA9D08}"/>
              </a:ext>
            </a:extLst>
          </p:cNvPr>
          <p:cNvSpPr/>
          <p:nvPr/>
        </p:nvSpPr>
        <p:spPr>
          <a:xfrm>
            <a:off x="5383010" y="5393770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riângulo isósceles 25">
            <a:extLst>
              <a:ext uri="{FF2B5EF4-FFF2-40B4-BE49-F238E27FC236}">
                <a16:creationId xmlns:a16="http://schemas.microsoft.com/office/drawing/2014/main" id="{2280FA2B-CEE1-C443-41DE-2AA461536281}"/>
              </a:ext>
            </a:extLst>
          </p:cNvPr>
          <p:cNvSpPr/>
          <p:nvPr/>
        </p:nvSpPr>
        <p:spPr>
          <a:xfrm>
            <a:off x="5207993" y="5792267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Picture 2" descr="Bike Silhouette Png - Bike Png - 1024x914 PNG Download - PNGkit">
            <a:extLst>
              <a:ext uri="{FF2B5EF4-FFF2-40B4-BE49-F238E27FC236}">
                <a16:creationId xmlns:a16="http://schemas.microsoft.com/office/drawing/2014/main" id="{5E849B26-DA42-EF5E-4698-2559A7CF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3" b="98314" l="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839" flipH="1">
            <a:off x="6277831" y="4203442"/>
            <a:ext cx="597364" cy="56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corrida 1196342 PNG with Transparent Background">
            <a:extLst>
              <a:ext uri="{FF2B5EF4-FFF2-40B4-BE49-F238E27FC236}">
                <a16:creationId xmlns:a16="http://schemas.microsoft.com/office/drawing/2014/main" id="{9D2E0F5E-B24B-E590-91C0-6FC4FC03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098">
            <a:off x="7751749" y="4294965"/>
            <a:ext cx="404104" cy="637827"/>
          </a:xfrm>
          <a:prstGeom prst="rect">
            <a:avLst/>
          </a:prstGeom>
          <a:noFill/>
          <a:scene3d>
            <a:camera prst="orthographicFront">
              <a:rot lat="6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ke Silhouette Png - Bike Png - 1024x914 PNG Download - PNGkit">
            <a:extLst>
              <a:ext uri="{FF2B5EF4-FFF2-40B4-BE49-F238E27FC236}">
                <a16:creationId xmlns:a16="http://schemas.microsoft.com/office/drawing/2014/main" id="{2C8B0C29-653E-F5D2-B04A-2B91CB22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3" b="98314" l="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72" y="5303248"/>
            <a:ext cx="1043645" cy="105310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4EA38BE-50F8-4FF0-9033-63D737BFA2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2978E0E-C812-1EF0-2B57-4DB2E31F2B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E4FFFF10-1A91-7D74-EF6F-1534C80064E9}"/>
              </a:ext>
            </a:extLst>
          </p:cNvPr>
          <p:cNvSpPr/>
          <p:nvPr/>
        </p:nvSpPr>
        <p:spPr>
          <a:xfrm>
            <a:off x="8301318" y="4643718"/>
            <a:ext cx="3603811" cy="1183341"/>
          </a:xfrm>
          <a:custGeom>
            <a:avLst/>
            <a:gdLst>
              <a:gd name="connsiteX0" fmla="*/ 3603811 w 3603811"/>
              <a:gd name="connsiteY0" fmla="*/ 1183341 h 1183341"/>
              <a:gd name="connsiteX1" fmla="*/ 1147482 w 3603811"/>
              <a:gd name="connsiteY1" fmla="*/ 340658 h 1183341"/>
              <a:gd name="connsiteX2" fmla="*/ 0 w 3603811"/>
              <a:gd name="connsiteY2" fmla="*/ 0 h 1183341"/>
              <a:gd name="connsiteX3" fmla="*/ 0 w 3603811"/>
              <a:gd name="connsiteY3" fmla="*/ 0 h 11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811" h="1183341">
                <a:moveTo>
                  <a:pt x="3603811" y="1183341"/>
                </a:moveTo>
                <a:lnTo>
                  <a:pt x="1147482" y="340658"/>
                </a:lnTo>
                <a:cubicBezTo>
                  <a:pt x="546847" y="14343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7A9C1A05-243F-EA55-6F44-C1A2C1529119}"/>
              </a:ext>
            </a:extLst>
          </p:cNvPr>
          <p:cNvSpPr/>
          <p:nvPr/>
        </p:nvSpPr>
        <p:spPr>
          <a:xfrm>
            <a:off x="7243482" y="4500282"/>
            <a:ext cx="3585883" cy="1667436"/>
          </a:xfrm>
          <a:custGeom>
            <a:avLst/>
            <a:gdLst>
              <a:gd name="connsiteX0" fmla="*/ 0 w 3585883"/>
              <a:gd name="connsiteY0" fmla="*/ 0 h 1667436"/>
              <a:gd name="connsiteX1" fmla="*/ 3567953 w 3585883"/>
              <a:gd name="connsiteY1" fmla="*/ 1667436 h 1667436"/>
              <a:gd name="connsiteX2" fmla="*/ 3567953 w 3585883"/>
              <a:gd name="connsiteY2" fmla="*/ 1667436 h 1667436"/>
              <a:gd name="connsiteX3" fmla="*/ 3585883 w 3585883"/>
              <a:gd name="connsiteY3" fmla="*/ 1667436 h 1667436"/>
              <a:gd name="connsiteX4" fmla="*/ 3585883 w 3585883"/>
              <a:gd name="connsiteY4" fmla="*/ 1667436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5883" h="1667436">
                <a:moveTo>
                  <a:pt x="0" y="0"/>
                </a:moveTo>
                <a:lnTo>
                  <a:pt x="3567953" y="1667436"/>
                </a:lnTo>
                <a:lnTo>
                  <a:pt x="3567953" y="1667436"/>
                </a:lnTo>
                <a:lnTo>
                  <a:pt x="3585883" y="1667436"/>
                </a:lnTo>
                <a:lnTo>
                  <a:pt x="3585883" y="1667436"/>
                </a:ln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09A6A3A0-E0A0-8C39-472E-22BA9CF33961}"/>
              </a:ext>
            </a:extLst>
          </p:cNvPr>
          <p:cNvSpPr/>
          <p:nvPr/>
        </p:nvSpPr>
        <p:spPr>
          <a:xfrm rot="2368012">
            <a:off x="6435249" y="5391861"/>
            <a:ext cx="1614708" cy="824775"/>
          </a:xfrm>
          <a:custGeom>
            <a:avLst/>
            <a:gdLst>
              <a:gd name="connsiteX0" fmla="*/ 3603811 w 3603811"/>
              <a:gd name="connsiteY0" fmla="*/ 1183341 h 1183341"/>
              <a:gd name="connsiteX1" fmla="*/ 1147482 w 3603811"/>
              <a:gd name="connsiteY1" fmla="*/ 340658 h 1183341"/>
              <a:gd name="connsiteX2" fmla="*/ 0 w 3603811"/>
              <a:gd name="connsiteY2" fmla="*/ 0 h 1183341"/>
              <a:gd name="connsiteX3" fmla="*/ 0 w 3603811"/>
              <a:gd name="connsiteY3" fmla="*/ 0 h 11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811" h="1183341">
                <a:moveTo>
                  <a:pt x="3603811" y="1183341"/>
                </a:moveTo>
                <a:lnTo>
                  <a:pt x="1147482" y="340658"/>
                </a:lnTo>
                <a:cubicBezTo>
                  <a:pt x="546847" y="14343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solidFill>
            <a:srgbClr val="00B0F0"/>
          </a:solidFill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1C694069-CBA7-F0ED-9D30-DFF130E4DCEB}"/>
              </a:ext>
            </a:extLst>
          </p:cNvPr>
          <p:cNvSpPr/>
          <p:nvPr/>
        </p:nvSpPr>
        <p:spPr>
          <a:xfrm rot="6368672">
            <a:off x="4276388" y="4687614"/>
            <a:ext cx="1566518" cy="766719"/>
          </a:xfrm>
          <a:custGeom>
            <a:avLst/>
            <a:gdLst>
              <a:gd name="connsiteX0" fmla="*/ 0 w 3585883"/>
              <a:gd name="connsiteY0" fmla="*/ 0 h 1667436"/>
              <a:gd name="connsiteX1" fmla="*/ 3567953 w 3585883"/>
              <a:gd name="connsiteY1" fmla="*/ 1667436 h 1667436"/>
              <a:gd name="connsiteX2" fmla="*/ 3567953 w 3585883"/>
              <a:gd name="connsiteY2" fmla="*/ 1667436 h 1667436"/>
              <a:gd name="connsiteX3" fmla="*/ 3585883 w 3585883"/>
              <a:gd name="connsiteY3" fmla="*/ 1667436 h 1667436"/>
              <a:gd name="connsiteX4" fmla="*/ 3585883 w 3585883"/>
              <a:gd name="connsiteY4" fmla="*/ 1667436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5883" h="1667436">
                <a:moveTo>
                  <a:pt x="0" y="0"/>
                </a:moveTo>
                <a:lnTo>
                  <a:pt x="3567953" y="1667436"/>
                </a:lnTo>
                <a:lnTo>
                  <a:pt x="3567953" y="1667436"/>
                </a:lnTo>
                <a:lnTo>
                  <a:pt x="3585883" y="1667436"/>
                </a:lnTo>
                <a:lnTo>
                  <a:pt x="3585883" y="1667436"/>
                </a:lnTo>
              </a:path>
            </a:pathLst>
          </a:custGeom>
          <a:solidFill>
            <a:srgbClr val="FF0000"/>
          </a:solidFill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008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7E2DD-9FBE-FCDA-911A-CEC9D467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386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Arial Rounded MT Bold" panose="020F0704030504030204" pitchFamily="34" charset="0"/>
              </a:rPr>
              <a:t>PLACAS DE </a:t>
            </a:r>
            <a:br>
              <a:rPr lang="pt-BR" sz="4000" dirty="0">
                <a:latin typeface="Arial Rounded MT Bold" panose="020F0704030504030204" pitchFamily="34" charset="0"/>
              </a:rPr>
            </a:br>
            <a:r>
              <a:rPr lang="pt-BR" sz="4000" dirty="0">
                <a:latin typeface="Arial Rounded MT Bold" panose="020F0704030504030204" pitchFamily="34" charset="0"/>
              </a:rPr>
              <a:t>SINALIZAÇÃO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EA38BE-50F8-4FF0-9033-63D737BFA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2978E0E-C812-1EF0-2B57-4DB2E31F2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D6A3840-B1E7-0D43-FBDE-9C97883A0DD3}"/>
              </a:ext>
            </a:extLst>
          </p:cNvPr>
          <p:cNvSpPr/>
          <p:nvPr/>
        </p:nvSpPr>
        <p:spPr>
          <a:xfrm>
            <a:off x="324532" y="1779237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sp>
        <p:nvSpPr>
          <p:cNvPr id="16" name="Seta: Curva para Baixo 15">
            <a:extLst>
              <a:ext uri="{FF2B5EF4-FFF2-40B4-BE49-F238E27FC236}">
                <a16:creationId xmlns:a16="http://schemas.microsoft.com/office/drawing/2014/main" id="{F04C0C3D-94CF-1568-AB5E-5B257AD3DC71}"/>
              </a:ext>
            </a:extLst>
          </p:cNvPr>
          <p:cNvSpPr/>
          <p:nvPr/>
        </p:nvSpPr>
        <p:spPr>
          <a:xfrm flipH="1">
            <a:off x="767408" y="1899055"/>
            <a:ext cx="1800200" cy="11430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C0FD52D-6327-84B8-9EF8-617503B9C8B8}"/>
              </a:ext>
            </a:extLst>
          </p:cNvPr>
          <p:cNvSpPr txBox="1"/>
          <p:nvPr/>
        </p:nvSpPr>
        <p:spPr>
          <a:xfrm>
            <a:off x="983432" y="2924944"/>
            <a:ext cx="139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 Rounded MT Bold" panose="020F0704030504030204" pitchFamily="34" charset="0"/>
              </a:rPr>
              <a:t>RETORNO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A39849E8-31F3-93C0-EE83-4B5BBC2E4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11" y="1899055"/>
            <a:ext cx="665237" cy="286020"/>
          </a:xfrm>
          <a:prstGeom prst="rect">
            <a:avLst/>
          </a:prstGeom>
        </p:spPr>
      </p:pic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2E2B5DA0-52A4-5D48-CC8C-456DBBB80DF3}"/>
              </a:ext>
            </a:extLst>
          </p:cNvPr>
          <p:cNvSpPr/>
          <p:nvPr/>
        </p:nvSpPr>
        <p:spPr>
          <a:xfrm>
            <a:off x="324532" y="4365104"/>
            <a:ext cx="2880320" cy="862083"/>
          </a:xfrm>
          <a:prstGeom prst="roundRect">
            <a:avLst/>
          </a:prstGeom>
          <a:solidFill>
            <a:srgbClr val="F1F30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OLÍMPICO</a:t>
            </a:r>
          </a:p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DUATHLON AQUATICO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7C0649F2-78DC-CAF2-DDB7-CBB6DA2C6510}"/>
              </a:ext>
            </a:extLst>
          </p:cNvPr>
          <p:cNvSpPr/>
          <p:nvPr/>
        </p:nvSpPr>
        <p:spPr>
          <a:xfrm>
            <a:off x="324532" y="3429000"/>
            <a:ext cx="2880320" cy="86208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LONGA DISTÂNCIA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1D23806D-7415-A134-73FE-4B4178E97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19" y="5301208"/>
            <a:ext cx="1340129" cy="500266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F590A84F-5F65-2C71-140B-EF435DCAD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62" y="1899055"/>
            <a:ext cx="665237" cy="517976"/>
          </a:xfrm>
          <a:prstGeom prst="rect">
            <a:avLst/>
          </a:prstGeom>
        </p:spPr>
      </p:pic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173C2F1C-58CC-1F24-8657-CEC64D04BC90}"/>
              </a:ext>
            </a:extLst>
          </p:cNvPr>
          <p:cNvSpPr/>
          <p:nvPr/>
        </p:nvSpPr>
        <p:spPr>
          <a:xfrm>
            <a:off x="3271105" y="1793719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sp>
        <p:nvSpPr>
          <p:cNvPr id="52" name="Seta: Curva para Baixo 51">
            <a:extLst>
              <a:ext uri="{FF2B5EF4-FFF2-40B4-BE49-F238E27FC236}">
                <a16:creationId xmlns:a16="http://schemas.microsoft.com/office/drawing/2014/main" id="{42214CC7-B6ED-B93B-F9AF-0A6F8C1844AD}"/>
              </a:ext>
            </a:extLst>
          </p:cNvPr>
          <p:cNvSpPr/>
          <p:nvPr/>
        </p:nvSpPr>
        <p:spPr>
          <a:xfrm flipH="1">
            <a:off x="3713981" y="1913537"/>
            <a:ext cx="1800200" cy="11430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BD18CC6-BF1C-24B6-A790-ED8E5FD85A74}"/>
              </a:ext>
            </a:extLst>
          </p:cNvPr>
          <p:cNvSpPr txBox="1"/>
          <p:nvPr/>
        </p:nvSpPr>
        <p:spPr>
          <a:xfrm>
            <a:off x="3930005" y="2939426"/>
            <a:ext cx="139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 Rounded MT Bold" panose="020F0704030504030204" pitchFamily="34" charset="0"/>
              </a:rPr>
              <a:t>RETORNO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4CE1F0C-8781-F8F8-A429-7047E7594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84" y="1913537"/>
            <a:ext cx="665237" cy="286020"/>
          </a:xfrm>
          <a:prstGeom prst="rect">
            <a:avLst/>
          </a:prstGeom>
        </p:spPr>
      </p:pic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78987071-5CBC-30F3-55A7-9A1EEA9DD2E2}"/>
              </a:ext>
            </a:extLst>
          </p:cNvPr>
          <p:cNvSpPr/>
          <p:nvPr/>
        </p:nvSpPr>
        <p:spPr>
          <a:xfrm>
            <a:off x="3271105" y="3860041"/>
            <a:ext cx="2880320" cy="862083"/>
          </a:xfrm>
          <a:prstGeom prst="roundRect">
            <a:avLst/>
          </a:prstGeom>
          <a:solidFill>
            <a:srgbClr val="F1F30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OLÍMPICO</a:t>
            </a:r>
          </a:p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DUATHLON AQUATICO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47695416-F46B-36E6-4C3C-C02AA85A9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92" y="5315690"/>
            <a:ext cx="1340129" cy="500266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CF38C4A8-2408-E984-5230-8048DB904C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35" y="1913537"/>
            <a:ext cx="665237" cy="517976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813CAA54-30EB-10E6-6FC6-9803E66BCFA5}"/>
              </a:ext>
            </a:extLst>
          </p:cNvPr>
          <p:cNvSpPr txBox="1"/>
          <p:nvPr/>
        </p:nvSpPr>
        <p:spPr>
          <a:xfrm>
            <a:off x="1487488" y="2204864"/>
            <a:ext cx="41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B3492BB6-8193-6FCA-B292-7A26BE786B5F}"/>
              </a:ext>
            </a:extLst>
          </p:cNvPr>
          <p:cNvSpPr txBox="1"/>
          <p:nvPr/>
        </p:nvSpPr>
        <p:spPr>
          <a:xfrm>
            <a:off x="4418471" y="2227750"/>
            <a:ext cx="41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288076DC-7045-0DBF-5B8E-9374CEB77FCE}"/>
              </a:ext>
            </a:extLst>
          </p:cNvPr>
          <p:cNvSpPr/>
          <p:nvPr/>
        </p:nvSpPr>
        <p:spPr>
          <a:xfrm>
            <a:off x="6240902" y="1794159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sp>
        <p:nvSpPr>
          <p:cNvPr id="62" name="Seta: Curva para Baixo 61">
            <a:extLst>
              <a:ext uri="{FF2B5EF4-FFF2-40B4-BE49-F238E27FC236}">
                <a16:creationId xmlns:a16="http://schemas.microsoft.com/office/drawing/2014/main" id="{FB08CC74-86DC-116E-0814-9203439F5839}"/>
              </a:ext>
            </a:extLst>
          </p:cNvPr>
          <p:cNvSpPr/>
          <p:nvPr/>
        </p:nvSpPr>
        <p:spPr>
          <a:xfrm flipH="1">
            <a:off x="6701170" y="1953621"/>
            <a:ext cx="1800200" cy="11430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7A199D1-6757-298D-6334-CEDA7C3E2A51}"/>
              </a:ext>
            </a:extLst>
          </p:cNvPr>
          <p:cNvSpPr txBox="1"/>
          <p:nvPr/>
        </p:nvSpPr>
        <p:spPr>
          <a:xfrm>
            <a:off x="6917194" y="2979510"/>
            <a:ext cx="139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 Rounded MT Bold" panose="020F0704030504030204" pitchFamily="34" charset="0"/>
              </a:rPr>
              <a:t>RETORNO</a:t>
            </a:r>
          </a:p>
        </p:txBody>
      </p:sp>
      <p:pic>
        <p:nvPicPr>
          <p:cNvPr id="64" name="Imagem 63">
            <a:extLst>
              <a:ext uri="{FF2B5EF4-FFF2-40B4-BE49-F238E27FC236}">
                <a16:creationId xmlns:a16="http://schemas.microsoft.com/office/drawing/2014/main" id="{515C0239-72FB-AB59-2520-FB70CC200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973" y="1953621"/>
            <a:ext cx="665237" cy="286020"/>
          </a:xfrm>
          <a:prstGeom prst="rect">
            <a:avLst/>
          </a:prstGeom>
        </p:spPr>
      </p:pic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8D405C65-6514-A04B-D42F-54AE90B7C65C}"/>
              </a:ext>
            </a:extLst>
          </p:cNvPr>
          <p:cNvSpPr/>
          <p:nvPr/>
        </p:nvSpPr>
        <p:spPr>
          <a:xfrm>
            <a:off x="6258294" y="4419670"/>
            <a:ext cx="2880320" cy="862083"/>
          </a:xfrm>
          <a:prstGeom prst="roundRect">
            <a:avLst/>
          </a:prstGeom>
          <a:solidFill>
            <a:srgbClr val="F1F30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OLÍMPICO</a:t>
            </a:r>
          </a:p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DUATHLON AQUATICO</a:t>
            </a:r>
          </a:p>
        </p:txBody>
      </p:sp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00757711-56DA-E8E6-E202-7D9A92C6646F}"/>
              </a:ext>
            </a:extLst>
          </p:cNvPr>
          <p:cNvSpPr/>
          <p:nvPr/>
        </p:nvSpPr>
        <p:spPr>
          <a:xfrm>
            <a:off x="6258294" y="3483566"/>
            <a:ext cx="2880320" cy="86208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LONGA DISTÂNCIA</a:t>
            </a: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03328EF-2B3F-8132-9BD4-02F383B7B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81" y="5355774"/>
            <a:ext cx="1340129" cy="500266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D023FCEF-4636-64FD-8F55-80C5E6613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24" y="1953621"/>
            <a:ext cx="665237" cy="517976"/>
          </a:xfrm>
          <a:prstGeom prst="rect">
            <a:avLst/>
          </a:prstGeom>
        </p:spPr>
      </p:pic>
      <p:sp>
        <p:nvSpPr>
          <p:cNvPr id="69" name="CaixaDeTexto 68">
            <a:extLst>
              <a:ext uri="{FF2B5EF4-FFF2-40B4-BE49-F238E27FC236}">
                <a16:creationId xmlns:a16="http://schemas.microsoft.com/office/drawing/2014/main" id="{3F9949BE-3CD0-2200-D254-C71A8A313CC8}"/>
              </a:ext>
            </a:extLst>
          </p:cNvPr>
          <p:cNvSpPr txBox="1"/>
          <p:nvPr/>
        </p:nvSpPr>
        <p:spPr>
          <a:xfrm>
            <a:off x="7421250" y="2259430"/>
            <a:ext cx="41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8A349AC0-5CF1-064D-E186-DB39320FE95A}"/>
              </a:ext>
            </a:extLst>
          </p:cNvPr>
          <p:cNvSpPr/>
          <p:nvPr/>
        </p:nvSpPr>
        <p:spPr>
          <a:xfrm>
            <a:off x="9231616" y="1775447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711E4174-89AC-1368-353F-A0AE26F52175}"/>
              </a:ext>
            </a:extLst>
          </p:cNvPr>
          <p:cNvSpPr txBox="1"/>
          <p:nvPr/>
        </p:nvSpPr>
        <p:spPr>
          <a:xfrm>
            <a:off x="9942492" y="2222962"/>
            <a:ext cx="1391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RETORNO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EM FRENTE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3A21D495-CA3D-1105-6950-4EDB91DC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295" y="1895265"/>
            <a:ext cx="665237" cy="286020"/>
          </a:xfrm>
          <a:prstGeom prst="rect">
            <a:avLst/>
          </a:prstGeom>
        </p:spPr>
      </p:pic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EBAE0A57-2841-2DE8-7951-880562B07896}"/>
              </a:ext>
            </a:extLst>
          </p:cNvPr>
          <p:cNvSpPr/>
          <p:nvPr/>
        </p:nvSpPr>
        <p:spPr>
          <a:xfrm>
            <a:off x="9231616" y="4417318"/>
            <a:ext cx="2880320" cy="86208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LONGA DISTÂNCIA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7444A468-DB2C-6EC3-FEAE-FEE1F2515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03" y="5297418"/>
            <a:ext cx="1340129" cy="500266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986F5996-1CF4-CF74-B2AC-C34A125F08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646" y="1895265"/>
            <a:ext cx="665237" cy="517976"/>
          </a:xfrm>
          <a:prstGeom prst="rect">
            <a:avLst/>
          </a:prstGeom>
        </p:spPr>
      </p:pic>
      <p:sp>
        <p:nvSpPr>
          <p:cNvPr id="3" name="Seta: para Cima 2">
            <a:extLst>
              <a:ext uri="{FF2B5EF4-FFF2-40B4-BE49-F238E27FC236}">
                <a16:creationId xmlns:a16="http://schemas.microsoft.com/office/drawing/2014/main" id="{3A6928EA-B265-398E-3389-D08FEB964BC6}"/>
              </a:ext>
            </a:extLst>
          </p:cNvPr>
          <p:cNvSpPr/>
          <p:nvPr/>
        </p:nvSpPr>
        <p:spPr>
          <a:xfrm>
            <a:off x="9853717" y="3185864"/>
            <a:ext cx="1517100" cy="996806"/>
          </a:xfrm>
          <a:prstGeom prst="up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57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31504" y="2047431"/>
            <a:ext cx="8928992" cy="3312368"/>
          </a:xfrm>
          <a:prstGeom prst="rect">
            <a:avLst/>
          </a:prstGeom>
        </p:spPr>
        <p:txBody>
          <a:bodyPr/>
          <a:lstStyle/>
          <a:p>
            <a:pPr marL="363538" indent="-363538">
              <a:spcBef>
                <a:spcPct val="20000"/>
              </a:spcBef>
              <a:defRPr/>
            </a:pPr>
            <a:r>
              <a:rPr lang="es-MX" sz="2800" b="1" dirty="0">
                <a:latin typeface="Arial Rounded MT Bold" panose="020F0704030504030204" pitchFamily="34" charset="0"/>
              </a:rPr>
              <a:t> - Presidente da FETRIECE – Fátima Figueiredo</a:t>
            </a:r>
          </a:p>
          <a:p>
            <a:pPr marL="363538" indent="-363538">
              <a:spcBef>
                <a:spcPct val="20000"/>
              </a:spcBef>
              <a:defRPr/>
            </a:pPr>
            <a:endParaRPr lang="es-MX" sz="2800" b="1" dirty="0">
              <a:latin typeface="Arial Rounded MT Bold" panose="020F0704030504030204" pitchFamily="34" charset="0"/>
            </a:endParaRPr>
          </a:p>
          <a:p>
            <a:pPr marL="363538" indent="-363538">
              <a:spcBef>
                <a:spcPct val="20000"/>
              </a:spcBef>
              <a:buFontTx/>
              <a:buChar char="-"/>
              <a:defRPr/>
            </a:pPr>
            <a:r>
              <a:rPr lang="es-MX" sz="2800" b="1" dirty="0" err="1">
                <a:latin typeface="Arial Rounded MT Bold" panose="020F0704030504030204" pitchFamily="34" charset="0"/>
              </a:rPr>
              <a:t>Diretora</a:t>
            </a:r>
            <a:r>
              <a:rPr lang="es-MX" sz="2800" b="1" dirty="0">
                <a:latin typeface="Arial Rounded MT Bold" panose="020F0704030504030204" pitchFamily="34" charset="0"/>
              </a:rPr>
              <a:t> Técnica – Tércia </a:t>
            </a:r>
          </a:p>
          <a:p>
            <a:pPr marL="363538" indent="-363538">
              <a:spcBef>
                <a:spcPct val="20000"/>
              </a:spcBef>
              <a:buFontTx/>
              <a:buChar char="-"/>
              <a:defRPr/>
            </a:pPr>
            <a:endParaRPr lang="es-MX" sz="2800" b="1" dirty="0">
              <a:latin typeface="Arial Rounded MT Bold" panose="020F0704030504030204" pitchFamily="34" charset="0"/>
            </a:endParaRPr>
          </a:p>
          <a:p>
            <a:pPr marL="363538" indent="-363538">
              <a:spcBef>
                <a:spcPct val="20000"/>
              </a:spcBef>
              <a:buFontTx/>
              <a:buChar char="-"/>
              <a:defRPr/>
            </a:pPr>
            <a:r>
              <a:rPr lang="es-MX" sz="2800" b="1" dirty="0">
                <a:latin typeface="Arial Rounded MT Bold" panose="020F0704030504030204" pitchFamily="34" charset="0"/>
              </a:rPr>
              <a:t>Árbitro </a:t>
            </a:r>
            <a:r>
              <a:rPr lang="es-MX" sz="2800" b="1" dirty="0" err="1">
                <a:latin typeface="Arial Rounded MT Bold" panose="020F0704030504030204" pitchFamily="34" charset="0"/>
              </a:rPr>
              <a:t>Geral</a:t>
            </a:r>
            <a:r>
              <a:rPr lang="es-MX" sz="2800" b="1" dirty="0">
                <a:latin typeface="Arial Rounded MT Bold" panose="020F0704030504030204" pitchFamily="34" charset="0"/>
              </a:rPr>
              <a:t> – Ronaldo Schilling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83832" y="548681"/>
            <a:ext cx="2818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Boas Vindas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C69CC5-5802-754B-B24F-455746019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88BA9E2-1C06-373A-D5F0-2EC31972B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9BAA01-E2AA-3766-41C4-D609411B5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7E2DD-9FBE-FCDA-911A-CEC9D467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386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Arial Rounded MT Bold" panose="020F0704030504030204" pitchFamily="34" charset="0"/>
              </a:rPr>
              <a:t>PLACAS DE </a:t>
            </a:r>
            <a:br>
              <a:rPr lang="pt-BR" sz="4000" dirty="0">
                <a:latin typeface="Arial Rounded MT Bold" panose="020F0704030504030204" pitchFamily="34" charset="0"/>
              </a:rPr>
            </a:br>
            <a:r>
              <a:rPr lang="pt-BR" sz="4000" dirty="0">
                <a:latin typeface="Arial Rounded MT Bold" panose="020F0704030504030204" pitchFamily="34" charset="0"/>
              </a:rPr>
              <a:t>SINALIZAÇÃO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EA38BE-50F8-4FF0-9033-63D737BFA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2978E0E-C812-1EF0-2B57-4DB2E31F2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D6A3840-B1E7-0D43-FBDE-9C97883A0DD3}"/>
              </a:ext>
            </a:extLst>
          </p:cNvPr>
          <p:cNvSpPr/>
          <p:nvPr/>
        </p:nvSpPr>
        <p:spPr>
          <a:xfrm>
            <a:off x="965845" y="1774302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A39849E8-31F3-93C0-EE83-4B5BBC2E4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24" y="1894120"/>
            <a:ext cx="665237" cy="28602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1D23806D-7415-A134-73FE-4B4178E97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2" y="5296273"/>
            <a:ext cx="1340129" cy="500266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F590A84F-5F65-2C71-140B-EF435DCAD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75" y="1894120"/>
            <a:ext cx="665237" cy="5179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B7A583C-1712-BA5E-DC6E-16F79539107C}"/>
              </a:ext>
            </a:extLst>
          </p:cNvPr>
          <p:cNvSpPr txBox="1"/>
          <p:nvPr/>
        </p:nvSpPr>
        <p:spPr>
          <a:xfrm>
            <a:off x="2461990" y="2705831"/>
            <a:ext cx="72008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L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S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M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92D15CF-29E4-D202-E20C-2A8DFA5C1ABB}"/>
              </a:ext>
            </a:extLst>
          </p:cNvPr>
          <p:cNvSpPr txBox="1"/>
          <p:nvPr/>
        </p:nvSpPr>
        <p:spPr>
          <a:xfrm>
            <a:off x="1528587" y="2831094"/>
            <a:ext cx="72008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O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R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R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D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9" name="Seta: para a Esquerda 8">
            <a:extLst>
              <a:ext uri="{FF2B5EF4-FFF2-40B4-BE49-F238E27FC236}">
                <a16:creationId xmlns:a16="http://schemas.microsoft.com/office/drawing/2014/main" id="{AB2501C2-FF01-A43C-2BD2-258126888F1D}"/>
              </a:ext>
            </a:extLst>
          </p:cNvPr>
          <p:cNvSpPr/>
          <p:nvPr/>
        </p:nvSpPr>
        <p:spPr>
          <a:xfrm>
            <a:off x="1040823" y="2354853"/>
            <a:ext cx="514884" cy="298380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515C033B-DB6E-5FE2-E77C-2E41473E085B}"/>
              </a:ext>
            </a:extLst>
          </p:cNvPr>
          <p:cNvSpPr/>
          <p:nvPr/>
        </p:nvSpPr>
        <p:spPr>
          <a:xfrm flipH="1">
            <a:off x="3147367" y="2475671"/>
            <a:ext cx="640885" cy="2742175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A0F798A-BAFB-6D21-5DA3-4872DA4C8F5B}"/>
              </a:ext>
            </a:extLst>
          </p:cNvPr>
          <p:cNvSpPr/>
          <p:nvPr/>
        </p:nvSpPr>
        <p:spPr>
          <a:xfrm>
            <a:off x="8409380" y="1779237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0614F66-4A09-5551-9954-FE4707A09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059" y="1899055"/>
            <a:ext cx="665237" cy="28602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FCCD5D6-826C-F33D-204A-7B1C80A84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67" y="5301208"/>
            <a:ext cx="1340129" cy="50026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7EC669D-17E2-58DF-8D29-F70A874EE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10" y="1899055"/>
            <a:ext cx="665237" cy="517976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A310490-20FB-14BD-C164-DA97A247D31C}"/>
              </a:ext>
            </a:extLst>
          </p:cNvPr>
          <p:cNvSpPr txBox="1"/>
          <p:nvPr/>
        </p:nvSpPr>
        <p:spPr>
          <a:xfrm>
            <a:off x="8971323" y="2710766"/>
            <a:ext cx="72008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L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S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M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88B44E6-03AA-8E0C-CBE7-C663BA3089CE}"/>
              </a:ext>
            </a:extLst>
          </p:cNvPr>
          <p:cNvSpPr txBox="1"/>
          <p:nvPr/>
        </p:nvSpPr>
        <p:spPr>
          <a:xfrm>
            <a:off x="9895992" y="2889902"/>
            <a:ext cx="72008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O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R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R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D</a:t>
            </a:r>
          </a:p>
          <a:p>
            <a:pPr algn="ctr"/>
            <a:r>
              <a:rPr lang="pt-BR" b="1" dirty="0"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26" name="Seta: para a Esquerda 25">
            <a:extLst>
              <a:ext uri="{FF2B5EF4-FFF2-40B4-BE49-F238E27FC236}">
                <a16:creationId xmlns:a16="http://schemas.microsoft.com/office/drawing/2014/main" id="{BD76ECF4-4079-4FCD-2796-C453CFD5D9D1}"/>
              </a:ext>
            </a:extLst>
          </p:cNvPr>
          <p:cNvSpPr/>
          <p:nvPr/>
        </p:nvSpPr>
        <p:spPr>
          <a:xfrm flipH="1">
            <a:off x="10553651" y="2441475"/>
            <a:ext cx="598070" cy="298380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Esquerda 26">
            <a:extLst>
              <a:ext uri="{FF2B5EF4-FFF2-40B4-BE49-F238E27FC236}">
                <a16:creationId xmlns:a16="http://schemas.microsoft.com/office/drawing/2014/main" id="{A895DA0D-E96D-3C50-EDF0-B9E764439EBE}"/>
              </a:ext>
            </a:extLst>
          </p:cNvPr>
          <p:cNvSpPr/>
          <p:nvPr/>
        </p:nvSpPr>
        <p:spPr>
          <a:xfrm>
            <a:off x="8516456" y="2480603"/>
            <a:ext cx="560761" cy="2742175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11659444-EEE4-6B24-3326-EB18AC31D60C}"/>
              </a:ext>
            </a:extLst>
          </p:cNvPr>
          <p:cNvSpPr/>
          <p:nvPr/>
        </p:nvSpPr>
        <p:spPr>
          <a:xfrm>
            <a:off x="4560267" y="1770512"/>
            <a:ext cx="2880320" cy="40260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/>
              <a:t>RETORNO</a:t>
            </a:r>
            <a:endParaRPr lang="pt-BR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6E28D4BE-F17B-A2C9-2673-9ECB8AC23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946" y="1890330"/>
            <a:ext cx="665237" cy="28602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181B7E04-8713-3848-66CB-70D0086A83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54" y="5292483"/>
            <a:ext cx="1340129" cy="50026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A2716570-3E19-6009-8799-BCD10DC44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97" y="1890330"/>
            <a:ext cx="665237" cy="517976"/>
          </a:xfrm>
          <a:prstGeom prst="rect">
            <a:avLst/>
          </a:prstGeom>
        </p:spPr>
      </p:pic>
      <p:sp>
        <p:nvSpPr>
          <p:cNvPr id="42" name="Seta: Dobrada 41">
            <a:extLst>
              <a:ext uri="{FF2B5EF4-FFF2-40B4-BE49-F238E27FC236}">
                <a16:creationId xmlns:a16="http://schemas.microsoft.com/office/drawing/2014/main" id="{3E34A2C8-6AEF-7816-DE22-B0DE52A2879F}"/>
              </a:ext>
            </a:extLst>
          </p:cNvPr>
          <p:cNvSpPr/>
          <p:nvPr/>
        </p:nvSpPr>
        <p:spPr>
          <a:xfrm flipH="1">
            <a:off x="5266464" y="2663515"/>
            <a:ext cx="1666482" cy="1440001"/>
          </a:xfrm>
          <a:prstGeom prst="bentArrow">
            <a:avLst>
              <a:gd name="adj1" fmla="val 25000"/>
              <a:gd name="adj2" fmla="val 25623"/>
              <a:gd name="adj3" fmla="val 25000"/>
              <a:gd name="adj4" fmla="val 43750"/>
            </a:avLst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28840F1-5BF2-DB75-806A-D57955E7DD5D}"/>
              </a:ext>
            </a:extLst>
          </p:cNvPr>
          <p:cNvSpPr txBox="1"/>
          <p:nvPr/>
        </p:nvSpPr>
        <p:spPr>
          <a:xfrm>
            <a:off x="4560267" y="4090887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CORRIDA</a:t>
            </a:r>
          </a:p>
        </p:txBody>
      </p:sp>
    </p:spTree>
    <p:extLst>
      <p:ext uri="{BB962C8B-B14F-4D97-AF65-F5344CB8AC3E}">
        <p14:creationId xmlns:p14="http://schemas.microsoft.com/office/powerpoint/2010/main" val="67416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1628800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pt-PT" dirty="0">
              <a:solidFill>
                <a:srgbClr val="202124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342900" indent="-342900"/>
            <a:r>
              <a:rPr lang="pt-PT" sz="24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CHECK IN </a:t>
            </a:r>
            <a:r>
              <a:rPr lang="pt-PT" sz="2400" b="1" dirty="0">
                <a:solidFill>
                  <a:srgbClr val="202124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– 5H20 até 6h20</a:t>
            </a:r>
          </a:p>
          <a:p>
            <a:pPr marL="342900" indent="-342900"/>
            <a:endParaRPr lang="pt-PT" sz="2400" b="1" dirty="0">
              <a:solidFill>
                <a:srgbClr val="202124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342900" indent="-342900"/>
            <a:r>
              <a:rPr lang="pt-PT" sz="2400" b="1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CHECK OUT</a:t>
            </a:r>
            <a:r>
              <a:rPr lang="pt-PT" sz="2400" b="1" dirty="0">
                <a:solidFill>
                  <a:srgbClr val="202124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 – Será informado no som ou quando acabar o ciclismo.</a:t>
            </a:r>
          </a:p>
          <a:p>
            <a:pPr marL="342900" indent="-342900"/>
            <a:endParaRPr lang="pt-PT" sz="2400" b="1" dirty="0">
              <a:solidFill>
                <a:srgbClr val="202124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202124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latin typeface="Arial Rounded MT Bold" panose="020F0704030504030204" pitchFamily="34" charset="0"/>
              </a:rPr>
              <a:t>Atletas que chegarem fora do horário previsto, não poderão competir. </a:t>
            </a:r>
            <a:endParaRPr lang="pt-BR" sz="2400" dirty="0">
              <a:latin typeface="Arial Rounded MT Bold" panose="020F070403050403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 Rounded MT Bold" panose="020F0704030504030204" pitchFamily="34" charset="0"/>
              </a:rPr>
              <a:t>   Os atletas que perderem o horário serão desclassificados.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 Rounded MT Bold" panose="020F0704030504030204" pitchFamily="34" charset="0"/>
              </a:rPr>
              <a:t>Somente o material de competição poderá ficar na transição. Qualquer outro material deverá ficar no guarda volumes ou outros meios.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 Rounded MT Bold" panose="020F0704030504030204" pitchFamily="34" charset="0"/>
              </a:rPr>
              <a:t>Após cada modalidade, o atleta deverá guardar todo o material utilizado dentro da caixa com seu número, oferecida pela organização.</a:t>
            </a:r>
          </a:p>
          <a:p>
            <a:pPr lvl="0"/>
            <a:endParaRPr lang="pt-BR" sz="2400" b="1" dirty="0">
              <a:latin typeface="Arial Rounded MT Bold" panose="020F0704030504030204" pitchFamily="34" charset="0"/>
            </a:endParaRPr>
          </a:p>
          <a:p>
            <a:pPr lvl="0"/>
            <a:endParaRPr lang="pt-BR" sz="2400" b="1" dirty="0">
              <a:latin typeface="Arial Rounded MT Bold" panose="020F0704030504030204" pitchFamily="34" charset="0"/>
            </a:endParaRPr>
          </a:p>
          <a:p>
            <a:pPr lvl="0"/>
            <a:r>
              <a:rPr lang="pt-BR" sz="2400" b="1" dirty="0">
                <a:latin typeface="Arial Rounded MT Bold" panose="020F0704030504030204" pitchFamily="34" charset="0"/>
              </a:rPr>
              <a:t>    Outras instruções no regulamento do evento e nas regras da </a:t>
            </a:r>
            <a:r>
              <a:rPr lang="pt-BR" sz="2400" b="1" dirty="0" err="1">
                <a:latin typeface="Arial Rounded MT Bold" panose="020F0704030504030204" pitchFamily="34" charset="0"/>
              </a:rPr>
              <a:t>Cbtri</a:t>
            </a:r>
            <a:r>
              <a:rPr lang="pt-BR" sz="2400" b="1" dirty="0">
                <a:latin typeface="Arial Rounded MT Bold" panose="020F0704030504030204" pitchFamily="34" charset="0"/>
              </a:rPr>
              <a:t> e ITU.</a:t>
            </a:r>
            <a:endParaRPr lang="pt-BR" sz="2400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6F1E0B-6272-4FF1-B3C1-75B17B9C7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BB621F0-4B20-DAE9-C3F0-12717267F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9D079F-FACA-9686-234F-8F080297C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11D47C-4E40-4154-090F-C741F89E08E9}"/>
              </a:ext>
            </a:extLst>
          </p:cNvPr>
          <p:cNvSpPr txBox="1"/>
          <p:nvPr/>
        </p:nvSpPr>
        <p:spPr>
          <a:xfrm>
            <a:off x="2495600" y="260648"/>
            <a:ext cx="6167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Transição Única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4BFA84-48CF-4F4E-F662-63273C86E3E1}"/>
              </a:ext>
            </a:extLst>
          </p:cNvPr>
          <p:cNvSpPr txBox="1"/>
          <p:nvPr/>
        </p:nvSpPr>
        <p:spPr>
          <a:xfrm>
            <a:off x="2507432" y="887363"/>
            <a:ext cx="6167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Restaurante Velas do Cumbuco - </a:t>
            </a:r>
            <a:r>
              <a:rPr lang="pt-PT" sz="180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Av. dos Coqueiros, 2554. Praia do Cumbuco, Caucaia – CE.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7186" y="1687454"/>
            <a:ext cx="1219200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500" b="1" u="sng" dirty="0"/>
          </a:p>
          <a:p>
            <a:pPr marL="342900" indent="-342900">
              <a:buAutoNum type="arabicPeriod"/>
            </a:pPr>
            <a:r>
              <a:rPr lang="pt-BR" sz="2600" b="1" dirty="0">
                <a:latin typeface="Arial Rounded MT Bold" panose="020F0704030504030204" pitchFamily="34" charset="0"/>
              </a:rPr>
              <a:t>Obrigatório o uso da touca de natação, oferecida pela organização.</a:t>
            </a:r>
            <a:endParaRPr lang="pt-BR" sz="26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/>
            <a:endParaRPr lang="pt-BR" sz="2600" dirty="0">
              <a:latin typeface="Arial Rounded MT Bold" panose="020F0704030504030204" pitchFamily="34" charset="0"/>
            </a:endParaRPr>
          </a:p>
          <a:p>
            <a:pPr lvl="0"/>
            <a:r>
              <a:rPr lang="pt-BR" sz="2600" b="1" dirty="0">
                <a:latin typeface="Arial Rounded MT Bold" panose="020F0704030504030204" pitchFamily="34" charset="0"/>
              </a:rPr>
              <a:t>2. Não será permitida roupa de borracha, ou qualquer outra roupa que auxilie na flutuação e deslocamento.</a:t>
            </a:r>
          </a:p>
          <a:p>
            <a:pPr lvl="0"/>
            <a:endParaRPr lang="pt-BR" sz="2600" b="1" dirty="0">
              <a:latin typeface="Arial Rounded MT Bold" panose="020F0704030504030204" pitchFamily="34" charset="0"/>
            </a:endParaRPr>
          </a:p>
          <a:p>
            <a:pPr lvl="0"/>
            <a:r>
              <a:rPr lang="pt-BR" sz="2600" b="1" dirty="0">
                <a:latin typeface="Arial Rounded MT Bold" panose="020F0704030504030204" pitchFamily="34" charset="0"/>
              </a:rPr>
              <a:t>3. Solicitamos que o atleta que não esteja 100% seguro em completar toda a etapa da natação, informe ao árbitro geral e/ou chefe de natação.</a:t>
            </a:r>
          </a:p>
          <a:p>
            <a:pPr lvl="0"/>
            <a:endParaRPr lang="pt-BR" sz="2600" b="1" dirty="0">
              <a:latin typeface="Arial Rounded MT Bold" panose="020F0704030504030204" pitchFamily="34" charset="0"/>
            </a:endParaRPr>
          </a:p>
          <a:p>
            <a:pPr lvl="0"/>
            <a:r>
              <a:rPr lang="pt-BR" sz="2600" b="1" dirty="0">
                <a:latin typeface="Arial Rounded MT Bold" panose="020F0704030504030204" pitchFamily="34" charset="0"/>
              </a:rPr>
              <a:t>4. Caso o atleta corte ou não complete o percurso, será desclassificado. </a:t>
            </a:r>
          </a:p>
          <a:p>
            <a:pPr lvl="0"/>
            <a:endParaRPr lang="pt-BR" sz="2600" b="1" dirty="0">
              <a:latin typeface="Arial Rounded MT Bold" panose="020F0704030504030204" pitchFamily="34" charset="0"/>
            </a:endParaRPr>
          </a:p>
          <a:p>
            <a:pPr lvl="0"/>
            <a:r>
              <a:rPr lang="pt-BR" sz="2600" b="1" dirty="0">
                <a:latin typeface="Arial Rounded MT Bold" panose="020F0704030504030204" pitchFamily="34" charset="0"/>
              </a:rPr>
              <a:t>5. O percurso, será ratificado pelo árbitro da largada da natação.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54868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Natação</a:t>
            </a:r>
          </a:p>
          <a:p>
            <a:pPr algn="ctr"/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Tempo limite da natação: 1 hora.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A33233-62C1-8B95-B7A6-AD2646C0B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B20247-BD70-05D3-BA10-7A9A7C6BC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DA50D5-065A-0F30-1D0A-A82FB7F72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vação de Tela 1">
            <a:hlinkClick r:id="" action="ppaction://media"/>
            <a:extLst>
              <a:ext uri="{FF2B5EF4-FFF2-40B4-BE49-F238E27FC236}">
                <a16:creationId xmlns:a16="http://schemas.microsoft.com/office/drawing/2014/main" id="{43B58A9F-7591-B56B-B346-716A1B5B2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50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669F56-0F81-5DDB-367E-A21F7AD38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5508200"/>
            <a:ext cx="767456" cy="7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23792" y="548681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Ciclismo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543877"/>
            <a:ext cx="1207535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2800" b="1" u="sng" dirty="0">
                <a:latin typeface="Arial Rounded MT Bold" panose="020F0704030504030204" pitchFamily="34" charset="0"/>
              </a:rPr>
              <a:t>Será permitido o vácuo no evento</a:t>
            </a:r>
            <a:r>
              <a:rPr lang="pt-BR" sz="2800" b="1" dirty="0">
                <a:latin typeface="Arial Rounded MT Bold" panose="020F0704030504030204" pitchFamily="34" charset="0"/>
              </a:rPr>
              <a:t>!!!  </a:t>
            </a:r>
          </a:p>
          <a:p>
            <a:pPr algn="ctr"/>
            <a:r>
              <a:rPr lang="pt-BR" sz="2800" dirty="0">
                <a:latin typeface="Arial Rounded MT Bold" panose="020F0704030504030204" pitchFamily="34" charset="0"/>
              </a:rPr>
              <a:t>Somente do mesmo sexo. Caso o atleta pegue vácuo de outra atleta de sexo diferente, será desclassificado;</a:t>
            </a:r>
          </a:p>
          <a:p>
            <a:pPr marL="342900" indent="-342900"/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</a:t>
            </a:r>
            <a:endParaRPr lang="pt-BR" sz="2800" b="1" u="sng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2. </a:t>
            </a:r>
            <a:r>
              <a:rPr lang="pt-BR" sz="2800" b="1" u="sng" dirty="0">
                <a:latin typeface="Arial Rounded MT Bold" panose="020F0704030504030204" pitchFamily="34" charset="0"/>
              </a:rPr>
              <a:t>É proibido pedalar</a:t>
            </a:r>
            <a:r>
              <a:rPr lang="pt-BR" sz="2800" b="1" dirty="0">
                <a:latin typeface="Arial Rounded MT Bold" panose="020F0704030504030204" pitchFamily="34" charset="0"/>
              </a:rPr>
              <a:t> nas áreas de monte e desmonte;</a:t>
            </a:r>
          </a:p>
          <a:p>
            <a:pPr lvl="0"/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3. </a:t>
            </a:r>
            <a:r>
              <a:rPr lang="pt-BR" sz="2800" b="1" u="sng" dirty="0">
                <a:latin typeface="Arial Rounded MT Bold" panose="020F0704030504030204" pitchFamily="34" charset="0"/>
              </a:rPr>
              <a:t>O atleta só deve retirar a Bike</a:t>
            </a:r>
            <a:r>
              <a:rPr lang="pt-BR" sz="2800" b="1" dirty="0">
                <a:latin typeface="Arial Rounded MT Bold" panose="020F0704030504030204" pitchFamily="34" charset="0"/>
              </a:rPr>
              <a:t> do cavalete após </a:t>
            </a:r>
            <a:r>
              <a:rPr lang="pt-BR" sz="2800" b="1" u="sng" dirty="0">
                <a:latin typeface="Arial Rounded MT Bold" panose="020F0704030504030204" pitchFamily="34" charset="0"/>
              </a:rPr>
              <a:t>ter afivelado</a:t>
            </a:r>
            <a:r>
              <a:rPr lang="pt-BR" sz="2800" b="1" dirty="0">
                <a:latin typeface="Arial Rounded MT Bold" panose="020F0704030504030204" pitchFamily="34" charset="0"/>
              </a:rPr>
              <a:t> o capacete; </a:t>
            </a:r>
            <a:r>
              <a:rPr lang="pt-BR" sz="2800" dirty="0">
                <a:latin typeface="Arial Rounded MT Bold" panose="020F0704030504030204" pitchFamily="34" charset="0"/>
              </a:rPr>
              <a:t>e</a:t>
            </a:r>
            <a:r>
              <a:rPr lang="pt-BR" sz="2800" b="1" dirty="0">
                <a:latin typeface="Arial Rounded MT Bold" panose="020F0704030504030204" pitchFamily="34" charset="0"/>
              </a:rPr>
              <a:t> desafivelar o capacete após </a:t>
            </a:r>
            <a:r>
              <a:rPr lang="pt-BR" sz="2800" b="1" u="sng" dirty="0">
                <a:latin typeface="Arial Rounded MT Bold" panose="020F0704030504030204" pitchFamily="34" charset="0"/>
              </a:rPr>
              <a:t>ter colocado a Bike</a:t>
            </a:r>
            <a:r>
              <a:rPr lang="pt-BR" sz="2800" b="1" dirty="0">
                <a:latin typeface="Arial Rounded MT Bold" panose="020F0704030504030204" pitchFamily="34" charset="0"/>
              </a:rPr>
              <a:t> no cavalete;</a:t>
            </a:r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endParaRPr lang="pt-BR" sz="2800" b="1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4. O atleta deverá devolver os seus números na retirada da Bike da área de transição;</a:t>
            </a:r>
          </a:p>
          <a:p>
            <a:pPr lvl="0"/>
            <a:endParaRPr lang="pt-BR" sz="10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359C17F-D2BF-F981-CA5D-738EAA336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5C8A05-DE16-D8FB-F427-E78AA3552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82E800-8EC1-6114-95F2-9BDBDB130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23792" y="548681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Ciclismo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543877"/>
            <a:ext cx="1207535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t-BR" sz="1000" b="1" dirty="0"/>
          </a:p>
          <a:p>
            <a:r>
              <a:rPr lang="pt-BR" sz="2800" b="1" dirty="0">
                <a:latin typeface="Arial Rounded MT Bold" panose="020F0704030504030204" pitchFamily="34" charset="0"/>
              </a:rPr>
              <a:t>5 . TODO material do atleta deverá estar dentro da caixa entregue pela organização. Na bike poderá permanecer a  sapatilha e capacete desafivelado e matérias presos a bicicleta. </a:t>
            </a:r>
          </a:p>
          <a:p>
            <a:pPr algn="ctr"/>
            <a:r>
              <a:rPr lang="pt-BR" sz="20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A organização não se responsabilizará por qualquer material deixado fora da caixa numerada do triatleta; Não se responsabiliza por matérias deixados na transição que não serão utilizados na competição, para isso será disponibilizado o guarda volumes.</a:t>
            </a:r>
          </a:p>
          <a:p>
            <a:pPr lvl="0"/>
            <a:endParaRPr lang="pt-BR" sz="2800" b="1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6. As regras serão seguidas de acordo com as normas da </a:t>
            </a:r>
            <a:r>
              <a:rPr lang="pt-BR" sz="2800" b="1" dirty="0" err="1">
                <a:latin typeface="Arial Rounded MT Bold" panose="020F0704030504030204" pitchFamily="34" charset="0"/>
              </a:rPr>
              <a:t>CBTri</a:t>
            </a:r>
            <a:r>
              <a:rPr lang="pt-BR" sz="2800" b="1" dirty="0">
                <a:latin typeface="Arial Rounded MT Bold" panose="020F0704030504030204" pitchFamily="34" charset="0"/>
              </a:rPr>
              <a:t> e ITU e o regulamento da prova. </a:t>
            </a:r>
          </a:p>
          <a:p>
            <a:pPr lvl="0"/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7. Não será permitida nenhuma ajuda externa, somente árbitros e staffs da organização. </a:t>
            </a:r>
            <a:r>
              <a:rPr lang="pt-BR" sz="20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Caso aconteça, o atleta será desclassificado.</a:t>
            </a:r>
            <a:endParaRPr lang="pt-BR" sz="2000" dirty="0">
              <a:highlight>
                <a:srgbClr val="FFFF00"/>
              </a:highlight>
              <a:latin typeface="Arial Rounded MT Bold" panose="020F07040305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359C17F-D2BF-F981-CA5D-738EAA336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5C8A05-DE16-D8FB-F427-E78AA3552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82E800-8EC1-6114-95F2-9BDBDB130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1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vação de Tela 1">
            <a:hlinkClick r:id="" action="ppaction://media"/>
            <a:extLst>
              <a:ext uri="{FF2B5EF4-FFF2-40B4-BE49-F238E27FC236}">
                <a16:creationId xmlns:a16="http://schemas.microsoft.com/office/drawing/2014/main" id="{29C86BC5-FDFE-61C3-98EE-A2A07FB3D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59C17F-D2BF-F981-CA5D-738EAA336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5C8A05-DE16-D8FB-F427-E78AA3552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82E800-8EC1-6114-95F2-9BDBDB130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0052" y="1907168"/>
            <a:ext cx="12192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800" b="1" dirty="0">
                <a:latin typeface="Arial Rounded MT Bold" panose="020F0704030504030204" pitchFamily="34" charset="0"/>
              </a:rPr>
              <a:t>O atleta não poderá correr sem camisa;</a:t>
            </a:r>
          </a:p>
          <a:p>
            <a:pPr marL="342900" indent="-342900"/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2. É obrigatório todos os atletas correrem com o número de peito e  </a:t>
            </a:r>
            <a:r>
              <a:rPr lang="pt-BR" sz="2800" b="1" u="sng" dirty="0">
                <a:latin typeface="Arial Rounded MT Bold" panose="020F0704030504030204" pitchFamily="34" charset="0"/>
              </a:rPr>
              <a:t>manter durante toda a prova</a:t>
            </a:r>
            <a:r>
              <a:rPr lang="pt-BR" sz="2800" b="1" dirty="0">
                <a:latin typeface="Arial Rounded MT Bold" panose="020F0704030504030204" pitchFamily="34" charset="0"/>
              </a:rPr>
              <a:t> </a:t>
            </a:r>
            <a:r>
              <a:rPr lang="pt-BR" sz="2800" b="1" u="sng" dirty="0">
                <a:latin typeface="Arial Rounded MT Bold" panose="020F0704030504030204" pitchFamily="34" charset="0"/>
              </a:rPr>
              <a:t>o número visível</a:t>
            </a:r>
            <a:r>
              <a:rPr lang="pt-BR" sz="2800" b="1" dirty="0">
                <a:latin typeface="Arial Rounded MT Bold" panose="020F0704030504030204" pitchFamily="34" charset="0"/>
              </a:rPr>
              <a:t> na parte da frente da camisa;</a:t>
            </a:r>
          </a:p>
          <a:p>
            <a:pPr lvl="0"/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3. Não será permitido </a:t>
            </a:r>
            <a:r>
              <a:rPr lang="pt-BR" sz="2800" b="1" u="sng" dirty="0">
                <a:latin typeface="Arial Rounded MT Bold" panose="020F0704030504030204" pitchFamily="34" charset="0"/>
              </a:rPr>
              <a:t>o PACING</a:t>
            </a:r>
            <a:r>
              <a:rPr lang="pt-BR" sz="2800" b="1" dirty="0">
                <a:latin typeface="Arial Rounded MT Bold" panose="020F0704030504030204" pitchFamily="34" charset="0"/>
              </a:rPr>
              <a:t> na corrida (ajuda externa, só staffs ou árbitros);</a:t>
            </a:r>
          </a:p>
          <a:p>
            <a:pPr lvl="0"/>
            <a:endParaRPr lang="pt-BR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4046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Corrida</a:t>
            </a:r>
          </a:p>
        </p:txBody>
      </p:sp>
    </p:spTree>
    <p:extLst>
      <p:ext uri="{BB962C8B-B14F-4D97-AF65-F5344CB8AC3E}">
        <p14:creationId xmlns:p14="http://schemas.microsoft.com/office/powerpoint/2010/main" val="152138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59C17F-D2BF-F981-CA5D-738EAA336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5C8A05-DE16-D8FB-F427-E78AA3552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82E800-8EC1-6114-95F2-9BDBDB130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1690811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t-BR" sz="2400" dirty="0">
              <a:latin typeface="Arial Rounded MT Bold" panose="020F0704030504030204" pitchFamily="34" charset="0"/>
            </a:endParaRPr>
          </a:p>
          <a:p>
            <a:r>
              <a:rPr lang="pt-BR" sz="2800" b="1" dirty="0">
                <a:latin typeface="Arial Rounded MT Bold" panose="020F0704030504030204" pitchFamily="34" charset="0"/>
              </a:rPr>
              <a:t>4. </a:t>
            </a:r>
            <a:r>
              <a:rPr lang="pt-BR" sz="2800" b="1" u="sng" dirty="0">
                <a:latin typeface="Arial Rounded MT Bold" panose="020F0704030504030204" pitchFamily="34" charset="0"/>
              </a:rPr>
              <a:t>Só será permitido</a:t>
            </a:r>
            <a:r>
              <a:rPr lang="pt-BR" sz="2800" b="1" dirty="0">
                <a:latin typeface="Arial Rounded MT Bold" panose="020F0704030504030204" pitchFamily="34" charset="0"/>
              </a:rPr>
              <a:t> o fornecimento de água e outros alimentos pelos </a:t>
            </a:r>
            <a:r>
              <a:rPr lang="pt-BR" sz="2800" b="1" u="sng" dirty="0">
                <a:latin typeface="Arial Rounded MT Bold" panose="020F0704030504030204" pitchFamily="34" charset="0"/>
              </a:rPr>
              <a:t>árbitros</a:t>
            </a:r>
            <a:r>
              <a:rPr lang="pt-BR" sz="2800" b="1" dirty="0">
                <a:latin typeface="Arial Rounded MT Bold" panose="020F0704030504030204" pitchFamily="34" charset="0"/>
              </a:rPr>
              <a:t> e em locais pré-determinados;</a:t>
            </a:r>
          </a:p>
          <a:p>
            <a:pPr lvl="0"/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5.  O atleta que cometer atitudes ANTI-DESPORTIVAS com os companheiros, árbitros ou staffs de forma verbal ou física Será DESCLASSIFICADO.</a:t>
            </a:r>
          </a:p>
          <a:p>
            <a:pPr lvl="0"/>
            <a:endParaRPr lang="pt-BR" sz="2800" dirty="0">
              <a:latin typeface="Arial Rounded MT Bold" panose="020F0704030504030204" pitchFamily="34" charset="0"/>
            </a:endParaRP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6. Não será permitido em nenhuma das modalidades o uso de celulares e aparelhos sonoros e FONES(MP3, MP4 e </a:t>
            </a:r>
            <a:r>
              <a:rPr lang="pt-BR" sz="2800" b="1" dirty="0" err="1">
                <a:latin typeface="Arial Rounded MT Bold" panose="020F0704030504030204" pitchFamily="34" charset="0"/>
              </a:rPr>
              <a:t>etc</a:t>
            </a:r>
            <a:r>
              <a:rPr lang="pt-BR" sz="2800" b="1" dirty="0">
                <a:latin typeface="Arial Rounded MT Bold" panose="020F0704030504030204" pitchFamily="34" charset="0"/>
              </a:rPr>
              <a:t>).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4046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Corrida</a:t>
            </a:r>
          </a:p>
        </p:txBody>
      </p:sp>
    </p:spTree>
    <p:extLst>
      <p:ext uri="{BB962C8B-B14F-4D97-AF65-F5344CB8AC3E}">
        <p14:creationId xmlns:p14="http://schemas.microsoft.com/office/powerpoint/2010/main" val="3479538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vação de Tela 1">
            <a:hlinkClick r:id="" action="ppaction://media"/>
            <a:extLst>
              <a:ext uri="{FF2B5EF4-FFF2-40B4-BE49-F238E27FC236}">
                <a16:creationId xmlns:a16="http://schemas.microsoft.com/office/drawing/2014/main" id="{1F3B774B-6CA1-EF89-54C5-AE8289C88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3752" y="62068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err="1"/>
              <a:t>Juri</a:t>
            </a:r>
            <a:r>
              <a:rPr lang="pt-BR" sz="4000" b="1" dirty="0"/>
              <a:t> de Competição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099556" y="2322917"/>
            <a:ext cx="7992888" cy="4521622"/>
          </a:xfrm>
          <a:prstGeom prst="rect">
            <a:avLst/>
          </a:prstGeom>
        </p:spPr>
        <p:txBody>
          <a:bodyPr/>
          <a:lstStyle/>
          <a:p>
            <a:pPr marL="363538" indent="-363538">
              <a:spcBef>
                <a:spcPct val="20000"/>
              </a:spcBef>
              <a:defRPr/>
            </a:pPr>
            <a:r>
              <a:rPr lang="es-MX" sz="2800" b="1" dirty="0">
                <a:latin typeface="Arial Rounded MT Bold" panose="020F0704030504030204" pitchFamily="34" charset="0"/>
              </a:rPr>
              <a:t> - Presidente da </a:t>
            </a:r>
            <a:r>
              <a:rPr lang="es-MX" sz="2800" b="1" dirty="0" err="1">
                <a:latin typeface="Arial Rounded MT Bold" panose="020F0704030504030204" pitchFamily="34" charset="0"/>
              </a:rPr>
              <a:t>Fetriece</a:t>
            </a:r>
            <a:r>
              <a:rPr lang="es-MX" sz="2800" b="1" dirty="0">
                <a:latin typeface="Arial Rounded MT Bold" panose="020F0704030504030204" pitchFamily="34" charset="0"/>
              </a:rPr>
              <a:t> – Fátima Figueiredo</a:t>
            </a:r>
          </a:p>
          <a:p>
            <a:pPr marL="363538" indent="-363538">
              <a:spcBef>
                <a:spcPct val="20000"/>
              </a:spcBef>
              <a:defRPr/>
            </a:pPr>
            <a:endParaRPr lang="es-MX" sz="2800" b="1" dirty="0">
              <a:latin typeface="Arial Rounded MT Bold" panose="020F0704030504030204" pitchFamily="34" charset="0"/>
            </a:endParaRPr>
          </a:p>
          <a:p>
            <a:pPr marL="363538" indent="-363538">
              <a:spcBef>
                <a:spcPct val="20000"/>
              </a:spcBef>
              <a:defRPr/>
            </a:pPr>
            <a:r>
              <a:rPr lang="es-MX" sz="2800" b="1" dirty="0">
                <a:latin typeface="Arial Rounded MT Bold" panose="020F0704030504030204" pitchFamily="34" charset="0"/>
              </a:rPr>
              <a:t>- </a:t>
            </a:r>
            <a:r>
              <a:rPr lang="es-MX" sz="2800" b="1" dirty="0" err="1">
                <a:latin typeface="Arial Rounded MT Bold" panose="020F0704030504030204" pitchFamily="34" charset="0"/>
              </a:rPr>
              <a:t>Diretora</a:t>
            </a:r>
            <a:r>
              <a:rPr lang="es-MX" sz="2800" b="1" dirty="0">
                <a:latin typeface="Arial Rounded MT Bold" panose="020F0704030504030204" pitchFamily="34" charset="0"/>
              </a:rPr>
              <a:t> Técnica – Tércia </a:t>
            </a:r>
          </a:p>
          <a:p>
            <a:pPr marL="363538" indent="-363538">
              <a:spcBef>
                <a:spcPct val="20000"/>
              </a:spcBef>
              <a:defRPr/>
            </a:pPr>
            <a:endParaRPr lang="es-MX" sz="2800" b="1" dirty="0">
              <a:latin typeface="Arial Rounded MT Bold" panose="020F070403050403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s-MX" sz="2800" b="1" dirty="0">
                <a:latin typeface="Arial Rounded MT Bold" panose="020F0704030504030204" pitchFamily="34" charset="0"/>
              </a:rPr>
              <a:t>- Árbitro </a:t>
            </a:r>
            <a:r>
              <a:rPr lang="es-MX" sz="2800" b="1" dirty="0" err="1">
                <a:latin typeface="Arial Rounded MT Bold" panose="020F0704030504030204" pitchFamily="34" charset="0"/>
              </a:rPr>
              <a:t>Geral</a:t>
            </a:r>
            <a:r>
              <a:rPr lang="es-MX" sz="2800" b="1" dirty="0">
                <a:latin typeface="Arial Rounded MT Bold" panose="020F0704030504030204" pitchFamily="34" charset="0"/>
              </a:rPr>
              <a:t> – Ronaldo Schilling</a:t>
            </a:r>
          </a:p>
          <a:p>
            <a:pPr>
              <a:spcBef>
                <a:spcPct val="20000"/>
              </a:spcBef>
              <a:defRPr/>
            </a:pPr>
            <a:endParaRPr lang="es-MX" sz="2800" b="1" dirty="0">
              <a:latin typeface="Arial Rounded MT Bold" panose="020F070403050403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s-MX" sz="2800" b="1" dirty="0">
                <a:latin typeface="Arial Rounded MT Bold" panose="020F0704030504030204" pitchFamily="34" charset="0"/>
              </a:rPr>
              <a:t>- </a:t>
            </a:r>
            <a:r>
              <a:rPr lang="es-MX" sz="2800" b="1" dirty="0" err="1">
                <a:latin typeface="Arial Rounded MT Bold" panose="020F0704030504030204" pitchFamily="34" charset="0"/>
              </a:rPr>
              <a:t>Chefe</a:t>
            </a:r>
            <a:r>
              <a:rPr lang="es-MX" sz="2800" b="1" dirty="0">
                <a:latin typeface="Arial Rounded MT Bold" panose="020F0704030504030204" pitchFamily="34" charset="0"/>
              </a:rPr>
              <a:t> da </a:t>
            </a:r>
            <a:r>
              <a:rPr lang="es-MX" sz="2800" b="1" dirty="0" err="1">
                <a:latin typeface="Arial Rounded MT Bold" panose="020F0704030504030204" pitchFamily="34" charset="0"/>
              </a:rPr>
              <a:t>Natação</a:t>
            </a:r>
            <a:r>
              <a:rPr lang="es-MX" sz="2800" b="1" dirty="0">
                <a:latin typeface="Arial Rounded MT Bold" panose="020F0704030504030204" pitchFamily="34" charset="0"/>
              </a:rPr>
              <a:t> – </a:t>
            </a:r>
            <a:r>
              <a:rPr lang="es-MX" sz="2800" b="1" dirty="0" err="1">
                <a:latin typeface="Arial Rounded MT Bold" panose="020F0704030504030204" pitchFamily="34" charset="0"/>
              </a:rPr>
              <a:t>Cap</a:t>
            </a:r>
            <a:r>
              <a:rPr lang="es-MX" sz="2800" b="1" dirty="0">
                <a:latin typeface="Arial Rounded MT Bold" panose="020F0704030504030204" pitchFamily="34" charset="0"/>
              </a:rPr>
              <a:t> Carlos Henrique</a:t>
            </a:r>
          </a:p>
          <a:p>
            <a:pPr>
              <a:spcBef>
                <a:spcPct val="20000"/>
              </a:spcBef>
              <a:defRPr/>
            </a:pPr>
            <a:endParaRPr lang="es-MX" sz="3200" b="1" dirty="0">
              <a:latin typeface="Arial Rounded MT Bold" panose="020F0704030504030204" pitchFamily="34" charset="0"/>
            </a:endParaRPr>
          </a:p>
          <a:p>
            <a:pPr marL="363538" indent="-36353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hu-HU" sz="3200" dirty="0">
              <a:latin typeface="Arial Rounded MT Bold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1025B3-8132-F701-E0E7-A7A6D4B38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9C82E75-65F0-CB04-058D-66304ECFF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408B26-37F2-E50A-6D39-3FC72CDA6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673976"/>
            <a:ext cx="12192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400" b="1" u="sng" dirty="0">
                <a:latin typeface="Arial Rounded MT Bold" panose="020F0704030504030204" pitchFamily="34" charset="0"/>
              </a:rPr>
              <a:t>PARA O RECURSO </a:t>
            </a:r>
            <a:r>
              <a:rPr lang="pt-BR" sz="2400" dirty="0">
                <a:latin typeface="Arial Rounded MT Bold" panose="020F0704030504030204" pitchFamily="34" charset="0"/>
              </a:rPr>
              <a:t>- Somente atletas filiados em 2024 e mediante o pagamento de meio salário mínimo. DEVERÁ SER FEITO POR ESCRITO.  O atleta deverá entregar em até 30 minutos após a chegada do ultimo atleta da sua distancia, o recurso por escrito e o pagamento ao Árbitro Geral.</a:t>
            </a:r>
          </a:p>
          <a:p>
            <a:endParaRPr lang="pt-BR" sz="2400" dirty="0">
              <a:latin typeface="Arial Rounded MT Bold" panose="020F0704030504030204" pitchFamily="34" charset="0"/>
            </a:endParaRPr>
          </a:p>
          <a:p>
            <a:r>
              <a:rPr lang="pt-BR" sz="2400" dirty="0">
                <a:latin typeface="Arial Rounded MT Bold" panose="020F0704030504030204" pitchFamily="34" charset="0"/>
              </a:rPr>
              <a:t>2. </a:t>
            </a:r>
            <a:r>
              <a:rPr lang="pt-BR" sz="2400" b="1" u="sng" dirty="0">
                <a:latin typeface="Arial Rounded MT Bold" panose="020F0704030504030204" pitchFamily="34" charset="0"/>
              </a:rPr>
              <a:t>A NATAÇÃO </a:t>
            </a:r>
            <a:r>
              <a:rPr lang="pt-BR" sz="2400" dirty="0">
                <a:latin typeface="Arial Rounded MT Bold" panose="020F0704030504030204" pitchFamily="34" charset="0"/>
              </a:rPr>
              <a:t>terá a sua marcação com gps.</a:t>
            </a:r>
          </a:p>
          <a:p>
            <a:endParaRPr lang="pt-BR" sz="2400" dirty="0">
              <a:latin typeface="Arial Rounded MT Bold" panose="020F0704030504030204" pitchFamily="34" charset="0"/>
            </a:endParaRPr>
          </a:p>
          <a:p>
            <a:r>
              <a:rPr lang="pt-BR" sz="2400" dirty="0">
                <a:latin typeface="Arial Rounded MT Bold" panose="020F0704030504030204" pitchFamily="34" charset="0"/>
              </a:rPr>
              <a:t>3. Todos os atletas estarão segurados durante a prova. </a:t>
            </a:r>
          </a:p>
          <a:p>
            <a:endParaRPr lang="pt-BR" sz="2400" dirty="0">
              <a:latin typeface="Arial Rounded MT Bold" panose="020F0704030504030204" pitchFamily="34" charset="0"/>
            </a:endParaRPr>
          </a:p>
          <a:p>
            <a:r>
              <a:rPr lang="pt-BR" sz="2400" dirty="0">
                <a:latin typeface="Arial Rounded MT Bold" panose="020F0704030504030204" pitchFamily="34" charset="0"/>
              </a:rPr>
              <a:t>4. </a:t>
            </a:r>
            <a:r>
              <a:rPr lang="pt-BR" sz="2400" b="1" u="sng" dirty="0">
                <a:latin typeface="Arial Rounded MT Bold" panose="020F0704030504030204" pitchFamily="34" charset="0"/>
              </a:rPr>
              <a:t>PREMIAÇÃO</a:t>
            </a:r>
            <a:r>
              <a:rPr lang="pt-BR" sz="2400" b="1" dirty="0">
                <a:latin typeface="Arial Rounded MT Bold" panose="020F0704030504030204" pitchFamily="34" charset="0"/>
              </a:rPr>
              <a:t> </a:t>
            </a:r>
            <a:r>
              <a:rPr lang="pt-BR" sz="2400" dirty="0">
                <a:latin typeface="Arial Rounded MT Bold" panose="020F0704030504030204" pitchFamily="34" charset="0"/>
              </a:rPr>
              <a:t>para  todo os Triatletas Inscritos; </a:t>
            </a:r>
          </a:p>
          <a:p>
            <a:r>
              <a:rPr lang="pt-BR" sz="2400" dirty="0">
                <a:latin typeface="Arial Rounded MT Bold" panose="020F0704030504030204" pitchFamily="34" charset="0"/>
              </a:rPr>
              <a:t>                              para o Ranking 2024, somente atletas filiados em 2024. </a:t>
            </a:r>
          </a:p>
          <a:p>
            <a:endParaRPr lang="pt-BR" sz="2400" dirty="0">
              <a:latin typeface="Arial Rounded MT Bold" panose="020F0704030504030204" pitchFamily="34" charset="0"/>
            </a:endParaRPr>
          </a:p>
          <a:p>
            <a:r>
              <a:rPr lang="pt-BR" sz="2400" dirty="0">
                <a:latin typeface="Arial Rounded MT Bold" panose="020F0704030504030204" pitchFamily="34" charset="0"/>
              </a:rPr>
              <a:t>5. Todas as penalizações serão acrescentadas no tempo final do atleta. Penalização do evento será de 1’. </a:t>
            </a:r>
            <a:r>
              <a:rPr lang="pt-BR" sz="2400" dirty="0">
                <a:highlight>
                  <a:srgbClr val="FFFF00"/>
                </a:highlight>
                <a:latin typeface="Arial Rounded MT Bold" panose="020F0704030504030204" pitchFamily="34" charset="0"/>
              </a:rPr>
              <a:t>3 penalizações = Desclassificação</a:t>
            </a:r>
          </a:p>
          <a:p>
            <a:endParaRPr lang="pt-BR" sz="2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5486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Observações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553A00-51F6-DBC9-2152-C0A8C193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C0C6DA7-A430-5ACA-7001-4B0551F69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3C4AE0-5AAE-4481-BDC6-D35EE3F402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13956" y="1228397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      BOA COMPETIÇÃO!!!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ESPERAMOS TODOS NA CHEGADA!!!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A FETRIECE AGRADECE A  SUA PRESENÇA!</a:t>
            </a:r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49DCE2-27B7-972B-6E6D-76569C90B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5811562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21AF1B-0F4E-258A-B754-284009653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318" y="5651146"/>
            <a:ext cx="848965" cy="10778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8BE45E-4203-A89A-E73D-BE4F254F5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952" y="5771347"/>
            <a:ext cx="2081627" cy="8949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A166C5F-BE90-3FC3-3A84-58CEA77ECA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4910FC2-21C6-BB7B-DC07-8CB86D922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CB7983B-9988-1FFE-722A-A671DF8A6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1" y="5840343"/>
            <a:ext cx="767456" cy="7570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15976" y="1624594"/>
            <a:ext cx="11760048" cy="50534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sz="2800" b="1" u="sng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u="sng" dirty="0">
                <a:latin typeface="Arial Rounded MT Bold" panose="020F0704030504030204" pitchFamily="34" charset="0"/>
              </a:rPr>
              <a:t>Dia: 24 de abril de 2024 – Quarta-feira</a:t>
            </a:r>
            <a:r>
              <a:rPr lang="pt-BR" sz="2800" b="1" dirty="0">
                <a:latin typeface="Arial Rounded MT Bold" panose="020F0704030504030204" pitchFamily="34" charset="0"/>
              </a:rPr>
              <a:t>  - Horário: 17h às 19h00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sz="2800" b="1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u="sng" dirty="0">
                <a:latin typeface="Arial Rounded MT Bold" panose="020F0704030504030204" pitchFamily="34" charset="0"/>
              </a:rPr>
              <a:t>Dia: 26 de abril de 2024 – Sexta-feira</a:t>
            </a:r>
            <a:r>
              <a:rPr lang="pt-BR" sz="2800" b="1" dirty="0">
                <a:latin typeface="Arial Rounded MT Bold" panose="020F0704030504030204" pitchFamily="34" charset="0"/>
              </a:rPr>
              <a:t> - Horário – 17h00 as 19h00      (Barraca Vela do Cumbuco)    </a:t>
            </a: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Para atletas de outros estados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sz="3200" b="1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400" b="1" dirty="0">
                <a:latin typeface="Arial Rounded MT Bold" panose="020F0704030504030204" pitchFamily="34" charset="0"/>
              </a:rPr>
              <a:t>OBS: Caso o atleta não possa comparecer, poderá enviar um responsável com a autorização e documento com foto para receber seu kit. 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400" b="1" dirty="0">
                <a:latin typeface="Arial Rounded MT Bold" panose="020F0704030504030204" pitchFamily="34" charset="0"/>
              </a:rPr>
              <a:t>OBS 2: atletas militares, deverão apresentar sua carteira de identidade militar para receber o kit.</a:t>
            </a:r>
            <a:endParaRPr lang="pt-BR" sz="1200" b="1" dirty="0"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hu-HU" sz="4800" b="1" dirty="0">
              <a:solidFill>
                <a:srgbClr val="112E68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4800" b="1" dirty="0">
              <a:solidFill>
                <a:srgbClr val="112E68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400" b="1" dirty="0">
                <a:latin typeface="Arial Rounded MT Bold" pitchFamily="34" charset="0"/>
              </a:rPr>
              <a:t>	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5400" y="179930"/>
            <a:ext cx="1094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ENTREGA DE KITS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5F8340-988B-592D-9593-4451026F8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B587FE-EC9D-5CFA-741E-4E3879CE8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491E89B-2CCA-CD6C-52B8-B800E1365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79376" y="1735685"/>
            <a:ext cx="11017224" cy="49685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u="sng" dirty="0">
                <a:latin typeface="Arial Rounded MT Bold" panose="020F0704030504030204" pitchFamily="34" charset="0"/>
              </a:rPr>
              <a:t>Dia: 27 de Abril – Sábado</a:t>
            </a:r>
            <a:r>
              <a:rPr lang="pt-BR" sz="2800" b="1" dirty="0">
                <a:latin typeface="Arial Rounded MT Bold" panose="020F0704030504030204" pitchFamily="34" charset="0"/>
              </a:rPr>
              <a:t> – </a:t>
            </a: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DIA DA COMPETIÇÃO</a:t>
            </a:r>
            <a:endParaRPr lang="pt-BR" sz="2800" b="1" u="sng" dirty="0">
              <a:solidFill>
                <a:srgbClr val="112E68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05h20    - ABERTURA DA TRANSIÇÃO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05h50 </a:t>
            </a:r>
          </a:p>
          <a:p>
            <a:pPr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     –           - AQUECIMENTO NO MAR*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 06h20           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06h30     - TRANSIÇÃO FECHADA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</a:t>
            </a:r>
            <a:r>
              <a:rPr lang="pt-BR" sz="2800" b="1" dirty="0">
                <a:solidFill>
                  <a:srgbClr val="112E68"/>
                </a:solidFill>
                <a:latin typeface="Arial Rounded MT Bold" panose="020F0704030504030204" pitchFamily="34" charset="0"/>
              </a:rPr>
              <a:t>   </a:t>
            </a:r>
            <a:r>
              <a:rPr lang="pt-BR" sz="2800" b="1" dirty="0">
                <a:latin typeface="Arial Rounded MT Bold" panose="020F0704030504030204" pitchFamily="34" charset="0"/>
              </a:rPr>
              <a:t>06h40     - INÍCIO DAS LARGADAS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12h00     - Previsão Premiações - Olímpico e </a:t>
            </a:r>
            <a:r>
              <a:rPr lang="pt-BR" sz="2800" b="1" dirty="0" err="1">
                <a:latin typeface="Arial Rounded MT Bold" panose="020F0704030504030204" pitchFamily="34" charset="0"/>
              </a:rPr>
              <a:t>Duathlon</a:t>
            </a:r>
            <a:r>
              <a:rPr lang="pt-BR" sz="2800" b="1" dirty="0">
                <a:latin typeface="Arial Rounded MT Bold" panose="020F0704030504030204" pitchFamily="34" charset="0"/>
              </a:rPr>
              <a:t> aquático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14h30       - Previsão Premiação Longa Distancia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2000" b="1" dirty="0">
              <a:solidFill>
                <a:srgbClr val="112E68"/>
              </a:solidFill>
              <a:latin typeface="+mj-lt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pt-BR" sz="2000" b="1" u="sng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hu-HU" sz="3600" b="1" dirty="0">
              <a:solidFill>
                <a:srgbClr val="112E68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600" b="1" dirty="0">
              <a:solidFill>
                <a:srgbClr val="112E68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1600" b="1" dirty="0">
                <a:latin typeface="Arial Rounded MT Bold" pitchFamily="34" charset="0"/>
              </a:rPr>
              <a:t>	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5400" y="179930"/>
            <a:ext cx="1094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Programação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C0ED32-452F-37A5-4426-7D8CCFCA9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537E56A-9D35-32BA-5DA7-65F3B958A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35E7D3-7E5D-15CA-6E0B-DB8DBC415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55740" y="464753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Ordem de Largada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2D8D5A5-B248-40D9-9F75-3DFCEBCBD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47896"/>
              </p:ext>
            </p:extLst>
          </p:nvPr>
        </p:nvGraphicFramePr>
        <p:xfrm>
          <a:off x="116642" y="1510782"/>
          <a:ext cx="11939939" cy="4291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227">
                  <a:extLst>
                    <a:ext uri="{9D8B030D-6E8A-4147-A177-3AD203B41FA5}">
                      <a16:colId xmlns:a16="http://schemas.microsoft.com/office/drawing/2014/main" val="2238917131"/>
                    </a:ext>
                  </a:extLst>
                </a:gridCol>
                <a:gridCol w="3942443">
                  <a:extLst>
                    <a:ext uri="{9D8B030D-6E8A-4147-A177-3AD203B41FA5}">
                      <a16:colId xmlns:a16="http://schemas.microsoft.com/office/drawing/2014/main" val="1972670535"/>
                    </a:ext>
                  </a:extLst>
                </a:gridCol>
                <a:gridCol w="1724817">
                  <a:extLst>
                    <a:ext uri="{9D8B030D-6E8A-4147-A177-3AD203B41FA5}">
                      <a16:colId xmlns:a16="http://schemas.microsoft.com/office/drawing/2014/main" val="3098720785"/>
                    </a:ext>
                  </a:extLst>
                </a:gridCol>
                <a:gridCol w="1921490">
                  <a:extLst>
                    <a:ext uri="{9D8B030D-6E8A-4147-A177-3AD203B41FA5}">
                      <a16:colId xmlns:a16="http://schemas.microsoft.com/office/drawing/2014/main" val="4158492316"/>
                    </a:ext>
                  </a:extLst>
                </a:gridCol>
                <a:gridCol w="1348789">
                  <a:extLst>
                    <a:ext uri="{9D8B030D-6E8A-4147-A177-3AD203B41FA5}">
                      <a16:colId xmlns:a16="http://schemas.microsoft.com/office/drawing/2014/main" val="1325728674"/>
                    </a:ext>
                  </a:extLst>
                </a:gridCol>
                <a:gridCol w="1904173">
                  <a:extLst>
                    <a:ext uri="{9D8B030D-6E8A-4147-A177-3AD203B41FA5}">
                      <a16:colId xmlns:a16="http://schemas.microsoft.com/office/drawing/2014/main" val="464197539"/>
                    </a:ext>
                  </a:extLst>
                </a:gridCol>
              </a:tblGrid>
              <a:tr h="520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LARGADA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PERCURSO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HORÁRIOS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NÚMEROS</a:t>
                      </a: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QTD</a:t>
                      </a: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TOUCA</a:t>
                      </a:r>
                    </a:p>
                  </a:txBody>
                  <a:tcPr marL="56894" marR="56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811151"/>
                  </a:ext>
                </a:extLst>
              </a:tr>
              <a:tr h="510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1ª</a:t>
                      </a:r>
                    </a:p>
                  </a:txBody>
                  <a:tcPr marL="56894" marR="56894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Elite Longa Distancia MASCULINO</a:t>
                      </a:r>
                    </a:p>
                    <a:p>
                      <a:r>
                        <a:rPr lang="pt-BR" sz="2000" b="1" dirty="0">
                          <a:effectLst/>
                        </a:rPr>
                        <a:t> MILITAR GERAL MASCULINO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06h40 (M)</a:t>
                      </a:r>
                    </a:p>
                    <a:p>
                      <a:pPr algn="ctr"/>
                      <a:r>
                        <a:rPr lang="pt-BR" sz="2000" b="1" dirty="0">
                          <a:effectLst/>
                        </a:rPr>
                        <a:t>06h42 (M)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02 e 04</a:t>
                      </a:r>
                    </a:p>
                    <a:p>
                      <a:pPr algn="ctr"/>
                      <a:r>
                        <a:rPr lang="pt-BR" sz="2000" b="1" dirty="0">
                          <a:effectLst/>
                        </a:rPr>
                        <a:t>10 a 15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AZUL ROYAL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8407707"/>
                  </a:ext>
                </a:extLst>
              </a:tr>
              <a:tr h="631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2ª</a:t>
                      </a: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</a:rPr>
                        <a:t>Categoria TODOS Masculino-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</a:rPr>
                        <a:t> Longa Distancia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Militar por categoria (todos)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06h44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 ao 148</a:t>
                      </a:r>
                    </a:p>
                    <a:p>
                      <a:pPr algn="ctr"/>
                      <a:endParaRPr lang="pt-BR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ao 36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</a:t>
                      </a:r>
                    </a:p>
                    <a:p>
                      <a:pPr algn="ctr"/>
                      <a:endParaRPr lang="pt-BR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PRETA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096573"/>
                  </a:ext>
                </a:extLst>
              </a:tr>
              <a:tr h="4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3ª</a:t>
                      </a:r>
                    </a:p>
                  </a:txBody>
                  <a:tcPr marL="56894" marR="56894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effectLst/>
                        </a:rPr>
                        <a:t>Longa Distancia  Feminino – GERAL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Revezamento Longa distancia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6h46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 ao 49</a:t>
                      </a:r>
                    </a:p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152 e 158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FF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ROSA PINK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931797"/>
                  </a:ext>
                </a:extLst>
              </a:tr>
              <a:tr h="4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4ª</a:t>
                      </a: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</a:rPr>
                        <a:t>OLIMPICO MASCULINO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06h50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ao 301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</a:t>
                      </a:r>
                    </a:p>
                    <a:p>
                      <a:pPr algn="ctr"/>
                      <a:endParaRPr lang="pt-BR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VERDE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392620"/>
                  </a:ext>
                </a:extLst>
              </a:tr>
              <a:tr h="4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5ª</a:t>
                      </a:r>
                    </a:p>
                  </a:txBody>
                  <a:tcPr marL="56894" marR="56894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effectLst/>
                        </a:rPr>
                        <a:t>OLIMPICO FEMININO</a:t>
                      </a:r>
                      <a:endParaRPr lang="pt-BR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6h51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160 ao 167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VERDE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2975348"/>
                  </a:ext>
                </a:extLst>
              </a:tr>
              <a:tr h="4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6ª</a:t>
                      </a:r>
                    </a:p>
                  </a:txBody>
                  <a:tcPr marL="56894" marR="56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</a:rPr>
                        <a:t> DUATHLON AQUÁTICO M E F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</a:rPr>
                        <a:t>7h10</a:t>
                      </a:r>
                      <a:endParaRPr lang="pt-BR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303 ao 305 (f)</a:t>
                      </a:r>
                    </a:p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307 ao 313 ( m)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VERMELHA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971719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A304C557-A072-8445-256E-776A66984C5B}"/>
              </a:ext>
            </a:extLst>
          </p:cNvPr>
          <p:cNvSpPr txBox="1"/>
          <p:nvPr/>
        </p:nvSpPr>
        <p:spPr>
          <a:xfrm>
            <a:off x="205558" y="5802562"/>
            <a:ext cx="11568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highlight>
                  <a:srgbClr val="FFFF00"/>
                </a:highlight>
              </a:rPr>
              <a:t>OBS: Horários previstos. Importante o atleta estarem aptos para largada</a:t>
            </a:r>
          </a:p>
          <a:p>
            <a:pPr algn="ctr"/>
            <a:r>
              <a:rPr lang="pt-BR" sz="2400" b="1" dirty="0">
                <a:highlight>
                  <a:srgbClr val="FFFF00"/>
                </a:highlight>
              </a:rPr>
              <a:t> a partir das 6h20.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7DF17CD-2304-8DD0-0097-6C7A30BB5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76B1603-23D1-574E-B06F-EC0489309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C0CC08-A7A2-EF37-C1ED-B4FF06259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55740" y="58149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Percurso- Voltas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1364" y="5013176"/>
            <a:ext cx="1148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OBS:</a:t>
            </a:r>
            <a:r>
              <a:rPr lang="pt-BR" sz="2000" dirty="0">
                <a:highlight>
                  <a:srgbClr val="FFFF00"/>
                </a:highlight>
                <a:latin typeface="Arial Rounded MT Bold" panose="020F0704030504030204" pitchFamily="34" charset="0"/>
              </a:rPr>
              <a:t> </a:t>
            </a:r>
            <a:r>
              <a:rPr lang="pt-BR" sz="20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Quando iniciarem a competição, lembrem-se em fazer todas as voltas descritas aqui.</a:t>
            </a:r>
          </a:p>
          <a:p>
            <a:pPr algn="ctr"/>
            <a:r>
              <a:rPr lang="pt-BR" sz="20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 O atleta que não cumprir será desclassificado. Temos controle por chip e manual.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D4C2D9D-DD95-4AE8-BEC3-D1CD321CF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791921"/>
              </p:ext>
            </p:extLst>
          </p:nvPr>
        </p:nvGraphicFramePr>
        <p:xfrm>
          <a:off x="407368" y="1916832"/>
          <a:ext cx="11449272" cy="3096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6612">
                  <a:extLst>
                    <a:ext uri="{9D8B030D-6E8A-4147-A177-3AD203B41FA5}">
                      <a16:colId xmlns:a16="http://schemas.microsoft.com/office/drawing/2014/main" val="3412014378"/>
                    </a:ext>
                  </a:extLst>
                </a:gridCol>
                <a:gridCol w="2484905">
                  <a:extLst>
                    <a:ext uri="{9D8B030D-6E8A-4147-A177-3AD203B41FA5}">
                      <a16:colId xmlns:a16="http://schemas.microsoft.com/office/drawing/2014/main" val="4243985302"/>
                    </a:ext>
                  </a:extLst>
                </a:gridCol>
                <a:gridCol w="2724906">
                  <a:extLst>
                    <a:ext uri="{9D8B030D-6E8A-4147-A177-3AD203B41FA5}">
                      <a16:colId xmlns:a16="http://schemas.microsoft.com/office/drawing/2014/main" val="3978938535"/>
                    </a:ext>
                  </a:extLst>
                </a:gridCol>
                <a:gridCol w="2862849">
                  <a:extLst>
                    <a:ext uri="{9D8B030D-6E8A-4147-A177-3AD203B41FA5}">
                      <a16:colId xmlns:a16="http://schemas.microsoft.com/office/drawing/2014/main" val="3126876011"/>
                    </a:ext>
                  </a:extLst>
                </a:gridCol>
              </a:tblGrid>
              <a:tr h="774086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CATEGORIA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NATAÇÃO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CICLISMO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CORRIDA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5106067"/>
                  </a:ext>
                </a:extLst>
              </a:tr>
              <a:tr h="774086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ea typeface="Times New Roman" panose="02020603050405020304" pitchFamily="18" charset="0"/>
                        </a:rPr>
                        <a:t>LONGA DISTANCIA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1800m (2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83km (6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19km (5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5933456"/>
                  </a:ext>
                </a:extLst>
              </a:tr>
              <a:tr h="774086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OLIMPICO TRIATHLON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1500m (2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40km (4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10km (4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8846472"/>
                  </a:ext>
                </a:extLst>
              </a:tr>
              <a:tr h="774086"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ea typeface="Times New Roman" panose="02020603050405020304" pitchFamily="18" charset="0"/>
                        </a:rPr>
                        <a:t>DUATHLON AQUÁTICO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750m (1 volta)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ea typeface="Times New Roman" panose="02020603050405020304" pitchFamily="18" charset="0"/>
                        </a:rPr>
                        <a:t>===========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5km (2 voltas)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9958119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16407D55-4ACC-B103-8A37-A43668243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84A78E-ECE3-72B6-9AD5-ECF21DBC1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6C8095-CCBB-5145-81E5-2D0D87142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7768" y="260649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Premiação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9336" y="1685822"/>
            <a:ext cx="11737304" cy="47139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dirty="0">
                <a:latin typeface="Arial Rounded MT Bold" panose="020F0704030504030204" pitchFamily="34" charset="0"/>
                <a:cs typeface="Gisha" pitchFamily="32" charset="-79"/>
              </a:rPr>
              <a:t>DATA:</a:t>
            </a:r>
            <a:r>
              <a:rPr lang="pt-BR" sz="2800" b="1" dirty="0">
                <a:latin typeface="Arial Rounded MT Bold" panose="020F0704030504030204" pitchFamily="34" charset="0"/>
                <a:cs typeface="Gisha" pitchFamily="32" charset="-79"/>
              </a:rPr>
              <a:t> 27 de ABRIL  2024 </a:t>
            </a:r>
            <a:r>
              <a:rPr lang="pt-BR" sz="2800" dirty="0">
                <a:solidFill>
                  <a:srgbClr val="FF0000"/>
                </a:solidFill>
                <a:latin typeface="Arial Rounded MT Bold" panose="020F0704030504030204" pitchFamily="34" charset="0"/>
                <a:cs typeface="Gisha" pitchFamily="32" charset="-79"/>
              </a:rPr>
              <a:t>– S</a:t>
            </a: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erá realizada no final do evento.</a:t>
            </a:r>
          </a:p>
          <a:p>
            <a:pPr marL="342900" indent="-342900" algn="just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pt-BR" sz="2800" b="1" dirty="0">
              <a:solidFill>
                <a:srgbClr val="002060"/>
              </a:solidFill>
              <a:latin typeface="Arial Rounded MT Bold" panose="020F0704030504030204" pitchFamily="34" charset="0"/>
              <a:cs typeface="Gisha" pitchFamily="32" charset="-79"/>
            </a:endParaRPr>
          </a:p>
          <a:p>
            <a:pPr marL="285750" indent="-285750" algn="just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b="1" u="sng" dirty="0">
                <a:latin typeface="Arial Rounded MT Bold" panose="020F0704030504030204" pitchFamily="34" charset="0"/>
              </a:rPr>
              <a:t>LONGA DISTANCIA E MILITAR GERAL</a:t>
            </a:r>
          </a:p>
          <a:p>
            <a:pPr algn="just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</a:t>
            </a:r>
            <a:r>
              <a:rPr lang="pt-BR" sz="2800" dirty="0">
                <a:latin typeface="Arial Rounded MT Bold" panose="020F0704030504030204" pitchFamily="34" charset="0"/>
              </a:rPr>
              <a:t>-   TROFÉU DO 1º AO 5º LUGAR GERAL (masc/</a:t>
            </a:r>
            <a:r>
              <a:rPr lang="pt-BR" sz="2800" dirty="0" err="1">
                <a:latin typeface="Arial Rounded MT Bold" panose="020F0704030504030204" pitchFamily="34" charset="0"/>
              </a:rPr>
              <a:t>fem</a:t>
            </a:r>
            <a:r>
              <a:rPr lang="pt-BR" sz="2800" dirty="0">
                <a:latin typeface="Arial Rounded MT Bold" panose="020F0704030504030204" pitchFamily="34" charset="0"/>
              </a:rPr>
              <a:t>)</a:t>
            </a:r>
          </a:p>
          <a:p>
            <a:pPr algn="just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dirty="0">
                <a:latin typeface="Arial Rounded MT Bold" panose="020F0704030504030204" pitchFamily="34" charset="0"/>
              </a:rPr>
              <a:t>    -   CATEGORIAS - MINI TROFÉU DO 1º ao 3º LUGAR (masc/</a:t>
            </a:r>
            <a:r>
              <a:rPr lang="pt-BR" sz="2800" dirty="0" err="1">
                <a:latin typeface="Arial Rounded MT Bold" panose="020F0704030504030204" pitchFamily="34" charset="0"/>
              </a:rPr>
              <a:t>fem</a:t>
            </a:r>
            <a:r>
              <a:rPr lang="pt-BR" sz="2800" dirty="0">
                <a:latin typeface="Arial Rounded MT Bold" panose="020F0704030504030204" pitchFamily="34" charset="0"/>
              </a:rPr>
              <a:t>) </a:t>
            </a:r>
          </a:p>
          <a:p>
            <a:pPr algn="just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dirty="0">
                <a:latin typeface="Arial Rounded MT Bold" panose="020F0704030504030204" pitchFamily="34" charset="0"/>
              </a:rPr>
              <a:t>	 </a:t>
            </a:r>
          </a:p>
          <a:p>
            <a:pPr marL="342900" indent="-342900" algn="just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b="1" u="sng" dirty="0">
                <a:latin typeface="Arial Rounded MT Bold" panose="020F0704030504030204" pitchFamily="34" charset="0"/>
              </a:rPr>
              <a:t>OLÍMPICO E DUATHLON AQUÁTICO (FESTIVO)</a:t>
            </a:r>
          </a:p>
          <a:p>
            <a:pPr algn="just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b="1" dirty="0">
                <a:latin typeface="Arial Rounded MT Bold" panose="020F0704030504030204" pitchFamily="34" charset="0"/>
              </a:rPr>
              <a:t>    </a:t>
            </a:r>
            <a:r>
              <a:rPr lang="pt-BR" sz="2800" dirty="0">
                <a:latin typeface="Arial Rounded MT Bold" panose="020F0704030504030204" pitchFamily="34" charset="0"/>
              </a:rPr>
              <a:t>-   MEDALHA DO 1º AO 5º LUGAR GERAL (masc/</a:t>
            </a:r>
            <a:r>
              <a:rPr lang="pt-BR" sz="2800" dirty="0" err="1">
                <a:latin typeface="Arial Rounded MT Bold" panose="020F0704030504030204" pitchFamily="34" charset="0"/>
              </a:rPr>
              <a:t>fem</a:t>
            </a:r>
            <a:r>
              <a:rPr lang="pt-BR" sz="2800" dirty="0">
                <a:latin typeface="Arial Rounded MT Bold" panose="020F0704030504030204" pitchFamily="34" charset="0"/>
              </a:rPr>
              <a:t>)</a:t>
            </a:r>
          </a:p>
          <a:p>
            <a:pPr algn="ctr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(não tem premiação na categoria)</a:t>
            </a:r>
          </a:p>
          <a:p>
            <a:pPr algn="just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pt-BR" sz="2800" b="1" i="1" dirty="0">
              <a:solidFill>
                <a:srgbClr val="002060"/>
              </a:solidFill>
              <a:latin typeface="Arial Rounded MT Bold" panose="020F0704030504030204" pitchFamily="34" charset="0"/>
              <a:cs typeface="Gisha" pitchFamily="32" charset="-79"/>
            </a:endParaRPr>
          </a:p>
          <a:p>
            <a:pPr algn="ctr">
              <a:lnSpc>
                <a:spcPct val="90000"/>
              </a:lnSpc>
              <a:spcBef>
                <a:spcPts val="42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pt-BR" sz="2800" b="1" i="1" dirty="0">
                <a:latin typeface="Arial Rounded MT Bold" panose="020F0704030504030204" pitchFamily="34" charset="0"/>
                <a:cs typeface="Gisha" pitchFamily="32" charset="-79"/>
              </a:rPr>
              <a:t>MEDALHA DE FINISHER PARA TODOS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F198A0-5BC2-FF0E-206B-270FEE8A9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67795D1-9A3A-8EDE-D73A-40152FE5F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361821-D127-503F-BE27-D415F1D1C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7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5976" y="1412776"/>
            <a:ext cx="117600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u="sng" dirty="0">
              <a:latin typeface="Arial Rounded MT Bold" panose="020F0704030504030204" pitchFamily="34" charset="0"/>
            </a:endParaRPr>
          </a:p>
          <a:p>
            <a:pPr algn="ctr"/>
            <a:r>
              <a:rPr lang="pt-BR" sz="2800" b="1" u="sng" dirty="0">
                <a:latin typeface="Arial Rounded MT Bold" panose="020F0704030504030204" pitchFamily="34" charset="0"/>
              </a:rPr>
              <a:t>Tempo limite para  NATAÇÃO</a:t>
            </a:r>
            <a:r>
              <a:rPr lang="pt-BR" sz="2800" b="1" dirty="0">
                <a:latin typeface="Arial Rounded MT Bold" panose="020F0704030504030204" pitchFamily="34" charset="0"/>
              </a:rPr>
              <a:t>: </a:t>
            </a: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1hora da sua largada. </a:t>
            </a:r>
            <a:endParaRPr lang="pt-BR" sz="2800" b="1" u="sng" dirty="0">
              <a:latin typeface="Arial Rounded MT Bold" panose="020F0704030504030204" pitchFamily="34" charset="0"/>
            </a:endParaRPr>
          </a:p>
          <a:p>
            <a:endParaRPr lang="pt-BR" sz="2800" b="1" u="sng" dirty="0">
              <a:latin typeface="Arial Rounded MT Bold" panose="020F0704030504030204" pitchFamily="34" charset="0"/>
            </a:endParaRPr>
          </a:p>
          <a:p>
            <a:pPr marL="342900" indent="-342900">
              <a:buAutoNum type="arabicPeriod"/>
            </a:pPr>
            <a:r>
              <a:rPr lang="pt-BR" sz="2800" b="1" u="sng" dirty="0">
                <a:latin typeface="Arial Rounded MT Bold" panose="020F0704030504030204" pitchFamily="34" charset="0"/>
              </a:rPr>
              <a:t>LONGA DISTANCIA </a:t>
            </a:r>
            <a:r>
              <a:rPr lang="pt-BR" sz="2800" b="1" dirty="0">
                <a:latin typeface="Arial Rounded MT Bold" panose="020F0704030504030204" pitchFamily="34" charset="0"/>
              </a:rPr>
              <a:t>– </a:t>
            </a: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Tempo limite de 8h da sua largada.</a:t>
            </a:r>
            <a:endParaRPr lang="pt-BR" sz="2800" b="1" dirty="0">
              <a:latin typeface="Arial Rounded MT Bold" panose="020F0704030504030204" pitchFamily="34" charset="0"/>
            </a:endParaRPr>
          </a:p>
          <a:p>
            <a:pPr lvl="0" algn="ctr"/>
            <a:r>
              <a:rPr lang="pt-BR" sz="2800" b="1" dirty="0">
                <a:latin typeface="Arial Rounded MT Bold" panose="020F0704030504030204" pitchFamily="34" charset="0"/>
              </a:rPr>
              <a:t> </a:t>
            </a:r>
          </a:p>
          <a:p>
            <a:pPr lvl="0"/>
            <a:r>
              <a:rPr lang="pt-BR" sz="2800" b="1" dirty="0">
                <a:latin typeface="Arial Rounded MT Bold" panose="020F0704030504030204" pitchFamily="34" charset="0"/>
              </a:rPr>
              <a:t>2. OLIMPICO E DUATHLON AQUÁTICO – </a:t>
            </a:r>
            <a:r>
              <a:rPr lang="pt-BR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Tempo Limite do último atleta da prova principal. </a:t>
            </a:r>
          </a:p>
          <a:p>
            <a:pPr lvl="0"/>
            <a:endParaRPr lang="pt-BR" sz="25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pt-BR" sz="24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Todo competidor que ULTRAPASSAR o tempo limite, NÃO poderá permanecer na prova e será desclassificado. Não sendo permitida a sua permanência na Prova, devendo o atleta ser retirado da competição.</a:t>
            </a:r>
            <a:endParaRPr lang="pt-BR" sz="2400" dirty="0">
              <a:solidFill>
                <a:srgbClr val="FF0000"/>
              </a:solidFill>
              <a:highlight>
                <a:srgbClr val="FFFF00"/>
              </a:highlight>
              <a:latin typeface="Arial Rounded MT Bold" panose="020F0704030504030204" pitchFamily="34" charset="0"/>
            </a:endParaRPr>
          </a:p>
          <a:p>
            <a:pPr lvl="0"/>
            <a:endParaRPr lang="pt-BR" sz="25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03612" y="33753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 Rounded MT Bold" panose="020F0704030504030204" pitchFamily="34" charset="0"/>
              </a:rPr>
              <a:t>Atenção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A78154-8AC4-05A9-663B-3CA2D0126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6021288"/>
            <a:ext cx="767456" cy="7570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913F0F-7498-7AA6-371A-7375D1BCC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260648"/>
            <a:ext cx="1648051" cy="12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B1AEAB-36F9-830D-C7D0-8A12C2EF3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46" y="260648"/>
            <a:ext cx="3014478" cy="11252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43311</TotalTime>
  <Words>1356</Words>
  <Application>Microsoft Office PowerPoint</Application>
  <PresentationFormat>Widescreen</PresentationFormat>
  <Paragraphs>289</Paragraphs>
  <Slides>31</Slides>
  <Notes>2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6" baseType="lpstr">
      <vt:lpstr>Arial</vt:lpstr>
      <vt:lpstr>Arial Rounded MT Bold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Divisão da Av Dunas</vt:lpstr>
      <vt:lpstr>PLACAS DE  SINALIZAÇÃO</vt:lpstr>
      <vt:lpstr>PLACAS DE  SINALIZAÇÃO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Alexandre</dc:creator>
  <cp:lastModifiedBy>SCHILLING BRASIL</cp:lastModifiedBy>
  <cp:revision>295</cp:revision>
  <cp:lastPrinted>2019-11-13T18:23:17Z</cp:lastPrinted>
  <dcterms:created xsi:type="dcterms:W3CDTF">2018-08-06T21:51:08Z</dcterms:created>
  <dcterms:modified xsi:type="dcterms:W3CDTF">2024-04-23T20:07:05Z</dcterms:modified>
</cp:coreProperties>
</file>